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sldIdLst>
    <p:sldId id="257" r:id="rId2"/>
    <p:sldId id="261" r:id="rId3"/>
    <p:sldId id="262" r:id="rId4"/>
    <p:sldId id="263" r:id="rId5"/>
    <p:sldId id="264" r:id="rId6"/>
    <p:sldId id="265" r:id="rId7"/>
    <p:sldId id="967" r:id="rId8"/>
    <p:sldId id="293" r:id="rId9"/>
    <p:sldId id="292" r:id="rId10"/>
    <p:sldId id="968" r:id="rId11"/>
    <p:sldId id="411" r:id="rId12"/>
    <p:sldId id="993" r:id="rId13"/>
    <p:sldId id="298" r:id="rId14"/>
    <p:sldId id="357" r:id="rId15"/>
    <p:sldId id="972" r:id="rId16"/>
    <p:sldId id="971" r:id="rId17"/>
    <p:sldId id="973" r:id="rId18"/>
    <p:sldId id="997" r:id="rId19"/>
    <p:sldId id="387" r:id="rId20"/>
    <p:sldId id="390" r:id="rId21"/>
    <p:sldId id="389" r:id="rId22"/>
    <p:sldId id="408" r:id="rId23"/>
    <p:sldId id="995" r:id="rId24"/>
    <p:sldId id="976" r:id="rId25"/>
    <p:sldId id="977" r:id="rId26"/>
    <p:sldId id="974" r:id="rId27"/>
    <p:sldId id="979" r:id="rId28"/>
    <p:sldId id="996" r:id="rId29"/>
    <p:sldId id="981" r:id="rId30"/>
    <p:sldId id="982" r:id="rId31"/>
    <p:sldId id="984" r:id="rId32"/>
    <p:sldId id="306" r:id="rId33"/>
    <p:sldId id="985" r:id="rId34"/>
    <p:sldId id="986" r:id="rId35"/>
    <p:sldId id="987" r:id="rId36"/>
    <p:sldId id="307" r:id="rId37"/>
    <p:sldId id="989" r:id="rId38"/>
    <p:sldId id="990" r:id="rId39"/>
    <p:sldId id="991" r:id="rId40"/>
    <p:sldId id="988" r:id="rId41"/>
    <p:sldId id="953"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29" clrIdx="0"/>
  <p:cmAuthor id="2" name="Isabelle Noiseux" initials="IN" lastIdx="22" clrIdx="1">
    <p:extLst>
      <p:ext uri="{19B8F6BF-5375-455C-9EA6-DF929625EA0E}">
        <p15:presenceInfo xmlns:p15="http://schemas.microsoft.com/office/powerpoint/2012/main" userId="S-1-5-21-125319190-493035497-495535119-19006" providerId="AD"/>
      </p:ext>
    </p:extLst>
  </p:cmAuthor>
  <p:cmAuthor id="3" name="Microsoft Office User" initials="MOU" lastIdx="7"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23334E"/>
    <a:srgbClr val="444444"/>
    <a:srgbClr val="19325C"/>
    <a:srgbClr val="FFC000"/>
    <a:srgbClr val="7BA0DB"/>
    <a:srgbClr val="2194A7"/>
    <a:srgbClr val="5BCCDF"/>
    <a:srgbClr val="FC9524"/>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64" autoAdjust="0"/>
    <p:restoredTop sz="78634" autoAdjust="0"/>
  </p:normalViewPr>
  <p:slideViewPr>
    <p:cSldViewPr snapToGrid="0">
      <p:cViewPr varScale="1">
        <p:scale>
          <a:sx n="89" d="100"/>
          <a:sy n="89" d="100"/>
        </p:scale>
        <p:origin x="2736"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3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en désaccord</c:v>
                </c:pt>
                <c:pt idx="2">
                  <c:v>2.5 mg BID en accord</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en désaccord</c:v>
                </c:pt>
                <c:pt idx="2">
                  <c:v>110 mg BID en accord</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en désaccord</c:v>
                </c:pt>
                <c:pt idx="2">
                  <c:v>15 mg OD en accord</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167693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fr-CA" sz="3600" noProof="0" dirty="0"/>
              <a:t>La réponse ventriculaire à la fibrillation auriculaire est auto-contrôlée.  En l’absence de traitement pour atteindre</a:t>
            </a:r>
            <a:r>
              <a:rPr lang="fr-CA" sz="3600" baseline="0" noProof="0" dirty="0"/>
              <a:t> cet objectif,  la constatation que la fibrillation auriculaire est auto-contrôlée implique la présence d’un trouble de la conduction</a:t>
            </a:r>
            <a:r>
              <a:rPr lang="fr-CA" sz="3600" noProof="0" dirty="0"/>
              <a:t> AV  (qui</a:t>
            </a:r>
            <a:r>
              <a:rPr lang="fr-CA" sz="3600" baseline="0" noProof="0" dirty="0"/>
              <a:t> émane habituellement du nœud AV</a:t>
            </a:r>
            <a:r>
              <a:rPr lang="fr-CA" sz="3600" noProof="0" dirty="0"/>
              <a:t>) et permet de prédire la nécessité absolue</a:t>
            </a:r>
            <a:r>
              <a:rPr lang="fr-CA" sz="3600" baseline="0" noProof="0" dirty="0"/>
              <a:t> d’un stimulateur cardiaque</a:t>
            </a:r>
            <a:r>
              <a:rPr lang="fr-CA" sz="3600" noProof="0" dirty="0"/>
              <a:t>.</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80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80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24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noProof="0" dirty="0">
                <a:solidFill>
                  <a:srgbClr val="595959"/>
                </a:solidFill>
                <a:latin typeface="Candara" panose="020E0502030303020204" pitchFamily="34" charset="0"/>
              </a:rPr>
              <a:t>Notes du conférencier: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noProof="0" dirty="0">
              <a:solidFill>
                <a:srgbClr val="595959"/>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solidFill>
                  <a:srgbClr val="595959"/>
                </a:solidFill>
                <a:latin typeface="Candara" panose="020E0502030303020204" pitchFamily="34" charset="0"/>
              </a:rPr>
              <a:t>Lorsqu’une fibrillation auriculaire est soupçonnée chez un patient ayant des symptômes ou antécédents d’ICT ou d’AVC, un enregistrement ECG de plus longue durée, tell qu’un Holter ou cardio-mémo, est recommandé d’une durée la plus prolongée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Candara" panose="020E0502030303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50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Notes du </a:t>
            </a:r>
            <a:r>
              <a:rPr lang="en-US" sz="3600" b="1" dirty="0" err="1"/>
              <a:t>conférencier</a:t>
            </a:r>
            <a:r>
              <a:rPr lang="en-US" sz="3600" b="1" dirty="0"/>
              <a:t> :</a:t>
            </a:r>
          </a:p>
          <a:p>
            <a:endParaRPr lang="en-US" sz="3600" b="1" dirty="0"/>
          </a:p>
          <a:p>
            <a:pPr marL="181229" indent="-181229">
              <a:spcBef>
                <a:spcPct val="0"/>
              </a:spcBef>
              <a:buFont typeface="Arial"/>
              <a:buChar char="•"/>
            </a:pPr>
            <a:r>
              <a:rPr lang="fr-CA" altLang="en-US" sz="3600" dirty="0">
                <a:ea typeface="ＭＳ Ｐゴシック"/>
                <a:cs typeface="ＭＳ Ｐゴシック"/>
              </a:rPr>
              <a:t>Cette diapositive est nouvelle et importante et est issue de la mise à jour 2018 (la case à droite provient de la mise à jour 2016</a:t>
            </a:r>
            <a:r>
              <a:rPr lang="fr-CA" altLang="en-US" sz="3600" baseline="0" noProof="0" dirty="0">
                <a:ea typeface="ＭＳ Ｐゴシック"/>
                <a:cs typeface="ＭＳ Ｐゴシック"/>
              </a:rPr>
              <a:t>) des lignes directrices canadiennes sur la FA.</a:t>
            </a:r>
          </a:p>
          <a:p>
            <a:pPr marL="181229" indent="-181229">
              <a:spcBef>
                <a:spcPct val="0"/>
              </a:spcBef>
              <a:buFont typeface="Arial"/>
              <a:buChar char="•"/>
            </a:pPr>
            <a:r>
              <a:rPr lang="fr-CA" altLang="en-US" sz="3600" baseline="0" noProof="0" dirty="0">
                <a:ea typeface="ＭＳ Ｐゴシック"/>
                <a:cs typeface="ＭＳ Ｐゴシック"/>
              </a:rPr>
              <a:t>Deux points clés à souligner : le signe (*) indique qu’un AOD devrait être choisi de préférence à un AVK pour l’anticoagulation. La </a:t>
            </a:r>
            <a:r>
              <a:rPr lang="fr-CA" altLang="en-US" sz="3600" dirty="0">
                <a:ea typeface="ＭＳ Ｐゴシック"/>
                <a:cs typeface="ＭＳ Ｐゴシック"/>
              </a:rPr>
              <a:t>zone</a:t>
            </a:r>
            <a:r>
              <a:rPr lang="fr-CA" altLang="en-US" sz="3600" noProof="0" dirty="0">
                <a:ea typeface="ＭＳ Ｐゴシック"/>
                <a:cs typeface="ＭＳ Ｐゴシック"/>
              </a:rPr>
              <a:t> ombrée à droite souligne que tous les efforts doivent être faits pour choisir la posologie d’AOD appropriée sur la base de l’âge, du poids corporel et de la fonction rénale ainsi que pour minimiser le risque hémorragique en remédiant à tous</a:t>
            </a:r>
            <a:r>
              <a:rPr lang="fr-CA" altLang="en-US" sz="3600" baseline="0" noProof="0" dirty="0">
                <a:ea typeface="ＭＳ Ｐゴシック"/>
                <a:cs typeface="ＭＳ Ｐゴシック"/>
              </a:rPr>
              <a:t> les facteurs de risque hémorragique</a:t>
            </a:r>
            <a:r>
              <a:rPr lang="fr-CA" altLang="en-US" sz="3600" noProof="0" dirty="0">
                <a:ea typeface="ＭＳ Ｐゴシック"/>
                <a:cs typeface="ＭＳ Ｐゴシック"/>
              </a:rPr>
              <a:t> modifiables présents</a:t>
            </a:r>
            <a:r>
              <a:rPr lang="fr-CA" altLang="en-US" sz="3600" baseline="0" dirty="0">
                <a:ea typeface="ＭＳ Ｐゴシック"/>
                <a:cs typeface="ＭＳ Ｐゴシック"/>
              </a:rPr>
              <a:t>.</a:t>
            </a:r>
          </a:p>
          <a:p>
            <a:pPr marL="181229" indent="-181229">
              <a:spcBef>
                <a:spcPct val="0"/>
              </a:spcBef>
              <a:buFont typeface="Arial"/>
              <a:buChar char="•"/>
            </a:pPr>
            <a:r>
              <a:rPr lang="fr-CA" altLang="en-US" sz="3600" i="1" dirty="0">
                <a:ea typeface="ＭＳ Ｐゴシック"/>
                <a:cs typeface="ＭＳ Ｐゴシック"/>
              </a:rPr>
              <a:t>Il n’est plus nécessaire de calculer le score HASBLED d’un patient étant donné qu’il n’a pas d’impact sur le traitement</a:t>
            </a:r>
            <a:r>
              <a:rPr lang="fr-CA" altLang="en-US" sz="3600" i="1" baseline="0" noProof="0" dirty="0">
                <a:ea typeface="ＭＳ Ｐゴシック"/>
                <a:cs typeface="ＭＳ Ｐゴシック"/>
              </a:rPr>
              <a:t> (la plupart des patients sont</a:t>
            </a:r>
            <a:r>
              <a:rPr lang="fr-CA" altLang="en-US" sz="3600" i="1" noProof="0" dirty="0">
                <a:ea typeface="ＭＳ Ｐゴシック"/>
                <a:cs typeface="ＭＳ Ｐゴシック"/>
              </a:rPr>
              <a:t> sous anticoagulants s’ils présentent un risque accru</a:t>
            </a:r>
            <a:r>
              <a:rPr lang="fr-CA" altLang="en-US" sz="3600" i="1" baseline="0" noProof="0" dirty="0">
                <a:ea typeface="ＭＳ Ｐゴシック"/>
                <a:cs typeface="ＭＳ Ｐゴシック"/>
              </a:rPr>
              <a:t>.)</a:t>
            </a:r>
          </a:p>
          <a:p>
            <a:pPr marL="181229" indent="-181229">
              <a:spcBef>
                <a:spcPct val="0"/>
              </a:spcBef>
              <a:buFont typeface="Arial"/>
              <a:buChar char="•"/>
            </a:pPr>
            <a:r>
              <a:rPr lang="fr-CA" altLang="en-US" sz="3600" i="1" baseline="0" noProof="0" dirty="0">
                <a:ea typeface="ＭＳ Ｐゴシック"/>
                <a:cs typeface="ＭＳ Ｐゴシック"/>
              </a:rPr>
              <a:t>Le Canada </a:t>
            </a:r>
            <a:r>
              <a:rPr lang="fr-CA" altLang="en-US" sz="3600" i="1" dirty="0">
                <a:ea typeface="ＭＳ Ｐゴシック"/>
                <a:cs typeface="ＭＳ Ｐゴシック"/>
              </a:rPr>
              <a:t>n’a pas adopté le système d’évaluation </a:t>
            </a:r>
            <a:r>
              <a:rPr lang="fr-CA" altLang="en-US" sz="3600" i="1" baseline="0" noProof="0" dirty="0">
                <a:ea typeface="ＭＳ Ｐゴシック"/>
                <a:cs typeface="ＭＳ Ｐゴシック"/>
              </a:rPr>
              <a:t>CHADSVASC pour déterminer l’admissibilité</a:t>
            </a:r>
            <a:r>
              <a:rPr lang="fr-CA" altLang="en-US" sz="3600" i="1" noProof="0" dirty="0">
                <a:ea typeface="ＭＳ Ｐゴシック"/>
                <a:cs typeface="ＭＳ Ｐゴシック"/>
              </a:rPr>
              <a:t> à l’anticoagulation dans la FA</a:t>
            </a:r>
            <a:r>
              <a:rPr lang="fr-CA" altLang="en-US" sz="3600" i="1" baseline="0" noProof="0" dirty="0">
                <a:ea typeface="ＭＳ Ｐゴシック"/>
                <a:cs typeface="ＭＳ Ｐゴシック"/>
              </a:rPr>
              <a:t>.  Le seuil annuel de risque d’AVC embolique est établi</a:t>
            </a:r>
            <a:r>
              <a:rPr lang="fr-CA" altLang="en-US" sz="3600" i="1" noProof="0" dirty="0">
                <a:ea typeface="ＭＳ Ｐゴシック"/>
                <a:cs typeface="ＭＳ Ｐゴシック"/>
              </a:rPr>
              <a:t> à 1,5 </a:t>
            </a:r>
            <a:r>
              <a:rPr lang="fr-CA" altLang="en-US" sz="3600" i="1" baseline="0" noProof="0" dirty="0">
                <a:ea typeface="ＭＳ Ｐゴシック"/>
                <a:cs typeface="ＭＳ Ｐゴシック"/>
              </a:rPr>
              <a:t>% et  on pense qu’un patient atteint de maladie vasculaire </a:t>
            </a:r>
            <a:r>
              <a:rPr lang="fr-CA" altLang="en-US" sz="3600" i="1" dirty="0">
                <a:ea typeface="ＭＳ Ｐゴシック"/>
                <a:cs typeface="ＭＳ Ｐゴシック"/>
              </a:rPr>
              <a:t>âgé de 64 ans ou moins et ayant un score  C</a:t>
            </a:r>
            <a:r>
              <a:rPr lang="fr-CA" altLang="en-US" sz="3600" i="1" baseline="0" noProof="0" dirty="0">
                <a:ea typeface="ＭＳ Ｐゴシック"/>
                <a:cs typeface="ＭＳ Ｐゴシック"/>
              </a:rPr>
              <a:t>HADS2 = 0 présente</a:t>
            </a:r>
            <a:r>
              <a:rPr lang="fr-CA" altLang="en-US" sz="3600" i="1" noProof="0" dirty="0">
                <a:ea typeface="ＭＳ Ｐゴシック"/>
                <a:cs typeface="ＭＳ Ｐゴシック"/>
              </a:rPr>
              <a:t> un risque annuel d’AVC inférieur à</a:t>
            </a:r>
            <a:r>
              <a:rPr lang="fr-CA" altLang="en-US" sz="3600" i="1" baseline="0" noProof="0" dirty="0">
                <a:ea typeface="ＭＳ Ｐゴシック"/>
                <a:cs typeface="ＭＳ Ｐゴシック"/>
              </a:rPr>
              <a:t> 1,5% sur la base de l’interprétation des grandes</a:t>
            </a:r>
            <a:r>
              <a:rPr lang="fr-CA" altLang="en-US" sz="3600" i="1" noProof="0" dirty="0">
                <a:ea typeface="ＭＳ Ｐゴシック"/>
                <a:cs typeface="ＭＳ Ｐゴシック"/>
              </a:rPr>
              <a:t> séries de données disponibles actuellement</a:t>
            </a:r>
            <a:r>
              <a:rPr lang="fr-CA" altLang="en-US" sz="3600" i="1" baseline="0" noProof="0" dirty="0">
                <a:ea typeface="ＭＳ Ｐゴシック"/>
                <a:cs typeface="ＭＳ Ｐゴシック"/>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endParaRPr lang="fr-FR"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de cas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édoxaban</a:t>
            </a:r>
            <a:r>
              <a:rPr lang="fr-FR" dirty="0">
                <a:ea typeface="Microsoft YaHei" pitchFamily="34" charset="-122"/>
              </a:rPr>
              <a:t> étaient associés à une réduction significative du nombre de cas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de cas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édoxaban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nombre de cas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péricardique, intra-articulaire, intramusculaire avec syndrome du compartiment ou rétropéritonéale) ou hémorragie cliniquement manifeste associée à une chute du taux d’hémoglobine de ≥ 2 g/dL ou entraînant une transfusion de ≥ 2 unités de concentré de globules rouges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pPr lvl="1">
              <a:defRPr/>
            </a:pPr>
            <a:endParaRPr lang="fr-FR"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FR" dirty="0">
                <a:ea typeface="Microsoft YaHei" pitchFamily="34" charset="-122"/>
              </a:rPr>
              <a:t>Références :</a:t>
            </a:r>
            <a:endParaRPr lang="en-CA" b="1" dirty="0"/>
          </a:p>
          <a:p>
            <a:pPr lvl="0" algn="l" defTabSz="914400">
              <a:defRPr/>
            </a:pPr>
            <a:endParaRPr lang="en-CA" sz="1200" b="1" dirty="0">
              <a:solidFill>
                <a:prstClr val="black"/>
              </a:solidFill>
              <a:latin typeface="Arial Narrow" panose="020B0606020202030204" pitchFamily="34" charset="0"/>
              <a:cs typeface="Candara"/>
            </a:endParaRP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365:884-891.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813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3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965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Diapositive indispensable résumant les critères  pour un ajustement posologique   des doses plus élevées utilisées par défaut pour les différents AOD actuellement disponibles au Canada</a:t>
            </a:r>
          </a:p>
          <a:p>
            <a:pPr marL="171450" indent="-171450">
              <a:buFont typeface="Arial"/>
              <a:buChar char="•"/>
            </a:pPr>
            <a:r>
              <a:rPr lang="fr-CA" sz="1000" dirty="0"/>
              <a:t>La </a:t>
            </a:r>
            <a:r>
              <a:rPr lang="fr-CA" sz="1000" dirty="0" err="1"/>
              <a:t>CrCl</a:t>
            </a:r>
            <a:r>
              <a:rPr lang="fr-CA" sz="1000" dirty="0"/>
              <a:t> est calculée en utilisant la formule de</a:t>
            </a:r>
            <a:r>
              <a:rPr lang="fr-CA" sz="1000" baseline="0" dirty="0"/>
              <a:t> </a:t>
            </a:r>
            <a:r>
              <a:rPr lang="fr-CA" sz="1000" baseline="0" dirty="0" err="1"/>
              <a:t>Cockgroft</a:t>
            </a:r>
            <a:r>
              <a:rPr lang="fr-CA" sz="1000" baseline="0" dirty="0"/>
              <a:t> Gault </a:t>
            </a:r>
            <a:endParaRPr lang="fr-CA"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232898" indent="-232898" defTabSz="931585">
              <a:defRPr/>
            </a:pPr>
            <a:r>
              <a:rPr lang="fr-CA" sz="1000" kern="1200" noProof="0" dirty="0">
                <a:solidFill>
                  <a:schemeClr val="tx1"/>
                </a:solidFill>
                <a:effectLst/>
              </a:rPr>
              <a:t>Une altération de l’élimination rénale des AOD a un impact sur l’exposition au médicament. On observe</a:t>
            </a:r>
            <a:r>
              <a:rPr lang="fr-CA" sz="1000" kern="1200" baseline="0" noProof="0" dirty="0">
                <a:solidFill>
                  <a:schemeClr val="tx1"/>
                </a:solidFill>
                <a:effectLst/>
              </a:rPr>
              <a:t> u</a:t>
            </a:r>
            <a:r>
              <a:rPr lang="fr-CA" sz="1000" kern="1200" noProof="0" dirty="0">
                <a:solidFill>
                  <a:schemeClr val="tx1"/>
                </a:solidFill>
                <a:effectLst/>
              </a:rPr>
              <a:t>ne exposition accrue au médicament dans</a:t>
            </a:r>
            <a:r>
              <a:rPr lang="fr-CA" sz="1000" kern="1200" baseline="0" noProof="0" dirty="0">
                <a:solidFill>
                  <a:schemeClr val="tx1"/>
                </a:solidFill>
                <a:effectLst/>
              </a:rPr>
              <a:t> les cas de fonction rénale réduite, l’impact étant le plus important avec le dabigatran</a:t>
            </a:r>
            <a:r>
              <a:rPr lang="fr-CA" sz="1000" kern="1200" noProof="0" dirty="0">
                <a:solidFill>
                  <a:schemeClr val="tx1"/>
                </a:solidFill>
                <a:effectLst/>
              </a:rPr>
              <a:t>.</a:t>
            </a:r>
            <a:endParaRPr lang="fr-CA" sz="1000" b="0" noProof="0"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6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r>
              <a:rPr lang="fr-FR" dirty="0"/>
              <a:t>Ces résultats démontrent que l'efficacité et le risque de saignement majeur ont été réduits de manière similaire avec </a:t>
            </a:r>
            <a:r>
              <a:rPr lang="fr-FR" dirty="0" err="1"/>
              <a:t>apixaban</a:t>
            </a:r>
            <a:r>
              <a:rPr lang="fr-FR" dirty="0"/>
              <a:t> 5 mg </a:t>
            </a:r>
            <a:r>
              <a:rPr lang="fr-FR" dirty="0" err="1"/>
              <a:t>bid</a:t>
            </a:r>
            <a:r>
              <a:rPr lang="fr-FR" dirty="0"/>
              <a:t> et 2,5 mg </a:t>
            </a:r>
            <a:r>
              <a:rPr lang="fr-FR" dirty="0" err="1"/>
              <a:t>bid</a:t>
            </a:r>
            <a:r>
              <a:rPr lang="fr-FR" dirty="0"/>
              <a:t> en appliquant le critère «ABC» 2 sur 3 </a:t>
            </a:r>
            <a:r>
              <a:rPr lang="fr-CA" dirty="0"/>
              <a:t>dans l’essai clinique. </a:t>
            </a:r>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260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defRPr/>
            </a:pPr>
            <a:r>
              <a:rPr lang="fr-CA" sz="1000" dirty="0">
                <a:latin typeface="Candara" pitchFamily="34" charset="0"/>
              </a:rPr>
              <a:t>Examen des données : Résultats obtenus avec le dabigatran 110 et 150 mg</a:t>
            </a:r>
          </a:p>
          <a:p>
            <a:r>
              <a:rPr lang="nl-NL" sz="1000" b="0" dirty="0">
                <a:latin typeface="Candara" pitchFamily="34" charset="0"/>
              </a:rPr>
              <a:t>RE-LY selon la fonction rénale</a:t>
            </a:r>
            <a:endParaRPr lang="en-US" sz="1000" b="0" dirty="0">
              <a:latin typeface="Candara" pitchFamily="34" charset="0"/>
              <a:cs typeface="Candara"/>
            </a:endParaRP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664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defRPr/>
            </a:pPr>
            <a:r>
              <a:rPr lang="fr-CA" sz="1000" dirty="0">
                <a:latin typeface="Candara" pitchFamily="34" charset="0"/>
              </a:rPr>
              <a:t>Examen des données : Résultats obtenus avec l’</a:t>
            </a:r>
            <a:r>
              <a:rPr lang="fr-CA" sz="1000" dirty="0" err="1">
                <a:latin typeface="Candara" pitchFamily="34" charset="0"/>
              </a:rPr>
              <a:t>édoxaban</a:t>
            </a:r>
            <a:endParaRPr lang="fr-CA" sz="1000" dirty="0">
              <a:latin typeface="Candara" pitchFamily="34" charset="0"/>
            </a:endParaRPr>
          </a:p>
          <a:p>
            <a:r>
              <a:rPr lang="fr-CA" sz="1000" dirty="0">
                <a:latin typeface="Candara" pitchFamily="34" charset="0"/>
              </a:rPr>
              <a:t>ENGAGE-AF</a:t>
            </a:r>
            <a:r>
              <a:rPr lang="fr-CA" sz="1000" baseline="0" dirty="0">
                <a:latin typeface="Candara" pitchFamily="34" charset="0"/>
              </a:rPr>
              <a:t> TIMI 28</a:t>
            </a:r>
            <a:r>
              <a:rPr lang="fr-CA" sz="1000" dirty="0">
                <a:latin typeface="Candara" pitchFamily="34" charset="0"/>
              </a:rPr>
              <a:t> selon la fonction rénale</a:t>
            </a:r>
            <a:endParaRPr lang="fr-CA" sz="1000" dirty="0">
              <a:latin typeface="Candara"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641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defRPr/>
            </a:pPr>
            <a:r>
              <a:rPr lang="fr-CA" sz="1000" dirty="0">
                <a:latin typeface="Candara" pitchFamily="34" charset="0"/>
              </a:rPr>
              <a:t>Examen des données : Résultats obtenus avec le </a:t>
            </a:r>
            <a:r>
              <a:rPr lang="fr-CA" sz="1000" dirty="0" err="1">
                <a:latin typeface="Candara" pitchFamily="34" charset="0"/>
              </a:rPr>
              <a:t>rivaroxaban</a:t>
            </a:r>
            <a:endParaRPr lang="fr-CA" sz="1000" dirty="0">
              <a:latin typeface="Candara" pitchFamily="34" charset="0"/>
            </a:endParaRPr>
          </a:p>
          <a:p>
            <a:r>
              <a:rPr lang="fr-CA" sz="1000" dirty="0">
                <a:latin typeface="Candara" pitchFamily="34" charset="0"/>
              </a:rPr>
              <a:t>ROCKET-AF selon la fonction rénale</a:t>
            </a:r>
            <a:endParaRPr lang="fr-CA" sz="1000" dirty="0">
              <a:latin typeface="Candara" pitchFamily="34" charset="0"/>
              <a:cs typeface="Candara"/>
            </a:endParaRP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355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0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811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174982" indent="-174982">
              <a:buFont typeface="Wingdings" panose="05000000000000000000" pitchFamily="2" charset="2"/>
              <a:buChar char="§"/>
            </a:pPr>
            <a:r>
              <a:rPr lang="fr-CA" sz="1200" noProof="0" dirty="0">
                <a:cs typeface="Arial" panose="020B0604020202020204" pitchFamily="34" charset="0"/>
              </a:rPr>
              <a:t>Cette</a:t>
            </a:r>
            <a:r>
              <a:rPr lang="fr-CA" sz="1200" baseline="0" noProof="0" dirty="0">
                <a:cs typeface="Arial" panose="020B0604020202020204" pitchFamily="34" charset="0"/>
              </a:rPr>
              <a:t> diapositive montre le taux d’hémorragie majeure par traitement et les critères de réduction de la dose</a:t>
            </a:r>
            <a:r>
              <a:rPr lang="fr-CA" sz="1200" noProof="0" dirty="0">
                <a:cs typeface="Arial" panose="020B0604020202020204" pitchFamily="34" charset="0"/>
              </a:rPr>
              <a:t>.</a:t>
            </a:r>
          </a:p>
          <a:p>
            <a:pPr marL="174982" indent="-174982">
              <a:buFont typeface="Wingdings" panose="05000000000000000000" pitchFamily="2" charset="2"/>
              <a:buChar char="§"/>
            </a:pPr>
            <a:r>
              <a:rPr lang="fr-CA" sz="1200" noProof="0" dirty="0">
                <a:cs typeface="Arial" panose="020B0604020202020204" pitchFamily="34" charset="0"/>
              </a:rPr>
              <a:t>Indépendamment</a:t>
            </a:r>
            <a:r>
              <a:rPr lang="fr-CA" sz="1200" baseline="0" noProof="0" dirty="0">
                <a:cs typeface="Arial" panose="020B0604020202020204" pitchFamily="34" charset="0"/>
              </a:rPr>
              <a:t> de la présence d’un ou d’aucun critère de réduction de la dose, l’effet du traitement par l’</a:t>
            </a:r>
            <a:r>
              <a:rPr lang="fr-CA" sz="1200" noProof="0" dirty="0" err="1">
                <a:cs typeface="Arial" panose="020B0604020202020204" pitchFamily="34" charset="0"/>
              </a:rPr>
              <a:t>apixaban</a:t>
            </a:r>
            <a:r>
              <a:rPr lang="fr-CA" sz="1200" noProof="0" dirty="0">
                <a:cs typeface="Arial" panose="020B0604020202020204" pitchFamily="34" charset="0"/>
              </a:rPr>
              <a:t> 5 mg BID vs la warfarine</a:t>
            </a:r>
            <a:r>
              <a:rPr lang="fr-CA" sz="1200" baseline="0" noProof="0" dirty="0">
                <a:cs typeface="Arial" panose="020B0604020202020204" pitchFamily="34" charset="0"/>
              </a:rPr>
              <a:t> sur le critère de l’hémorragie majeure était cohérent avec les résultats globaux</a:t>
            </a:r>
            <a:r>
              <a:rPr lang="fr-CA" sz="1200" noProof="0" dirty="0">
                <a:cs typeface="Arial" panose="020B0604020202020204" pitchFamily="34" charset="0"/>
              </a:rPr>
              <a:t> (</a:t>
            </a:r>
            <a:r>
              <a:rPr lang="fr-CA" sz="1200" i="1" noProof="0" dirty="0" err="1">
                <a:cs typeface="Arial" panose="020B0604020202020204" pitchFamily="34" charset="0"/>
              </a:rPr>
              <a:t>P</a:t>
            </a:r>
            <a:r>
              <a:rPr lang="fr-CA" sz="1200" baseline="-25000" noProof="0" dirty="0" err="1">
                <a:cs typeface="Arial" panose="020B0604020202020204" pitchFamily="34" charset="0"/>
              </a:rPr>
              <a:t>interaction</a:t>
            </a:r>
            <a:r>
              <a:rPr lang="fr-CA" sz="1200" noProof="0" dirty="0">
                <a:cs typeface="Arial" panose="020B0604020202020204" pitchFamily="34" charset="0"/>
              </a:rPr>
              <a:t> = 0,71).</a:t>
            </a:r>
          </a:p>
          <a:p>
            <a:pPr marL="174982" indent="-174982">
              <a:buFont typeface="Wingdings" panose="05000000000000000000" pitchFamily="2" charset="2"/>
              <a:buChar char="§"/>
            </a:pPr>
            <a:r>
              <a:rPr lang="fr-CA" sz="1200" noProof="0" dirty="0">
                <a:cs typeface="Arial" panose="020B0604020202020204" pitchFamily="34" charset="0"/>
              </a:rPr>
              <a:t>L’effet de l’</a:t>
            </a:r>
            <a:r>
              <a:rPr lang="fr-CA" sz="1200" noProof="0" dirty="0" err="1">
                <a:cs typeface="Arial" panose="020B0604020202020204" pitchFamily="34" charset="0"/>
              </a:rPr>
              <a:t>apixaban</a:t>
            </a:r>
            <a:r>
              <a:rPr lang="fr-CA" sz="1200" noProof="0" dirty="0">
                <a:cs typeface="Arial" panose="020B0604020202020204" pitchFamily="34" charset="0"/>
              </a:rPr>
              <a:t> 5 mg BID comparativement à la warfarine sur le risque d’hémorragie majeure était constant dans toute</a:t>
            </a:r>
            <a:r>
              <a:rPr lang="fr-CA" sz="1200" baseline="0" noProof="0" dirty="0">
                <a:cs typeface="Arial" panose="020B0604020202020204" pitchFamily="34" charset="0"/>
              </a:rPr>
              <a:t> la gamme d’âge, de poids corporel et de clairance de la créatinine observée dans la population de l’étude ARISTOTLE</a:t>
            </a:r>
            <a:r>
              <a:rPr lang="fr-CA" sz="1200" noProof="0" dirty="0">
                <a:cs typeface="Arial" panose="020B0604020202020204" pitchFamily="34" charset="0"/>
              </a:rPr>
              <a:t>.</a:t>
            </a:r>
          </a:p>
          <a:p>
            <a:endParaRPr lang="en-US" altLang="en-US" b="1"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395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567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295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32898" indent="-232898" defTabSz="931585">
              <a:defRPr/>
            </a:pPr>
            <a:endParaRPr lang="en-US" sz="1000" b="1" dirty="0"/>
          </a:p>
          <a:p>
            <a:r>
              <a:rPr lang="fr-FR" b="1" dirty="0"/>
              <a:t>Résumé</a:t>
            </a:r>
            <a:endParaRPr lang="fr-FR" sz="1200" b="1" i="0" kern="1200" dirty="0">
              <a:solidFill>
                <a:schemeClr val="tx1"/>
              </a:solidFill>
              <a:effectLst/>
            </a:endParaRPr>
          </a:p>
          <a:p>
            <a:r>
              <a:rPr lang="fr-FR" sz="1200" b="1" i="0" kern="1200" cap="all" dirty="0">
                <a:solidFill>
                  <a:schemeClr val="tx1"/>
                </a:solidFill>
                <a:effectLst/>
              </a:rPr>
              <a:t>RENSEIGNEMENTS GÉNÉRAUX :</a:t>
            </a:r>
          </a:p>
          <a:p>
            <a:r>
              <a:rPr lang="fr-FR" sz="1200" b="0" i="0" kern="1200" dirty="0">
                <a:solidFill>
                  <a:schemeClr val="tx1"/>
                </a:solidFill>
                <a:effectLst/>
              </a:rPr>
              <a:t>Les anticoagulants oraux directs (AOD) sont </a:t>
            </a:r>
            <a:r>
              <a:rPr lang="fr-FR" dirty="0"/>
              <a:t>indiqués pour la prévention des AVC dans la fibrillation auriculaire (FA), mais nécessitent des doses moins élevées chez certains patients</a:t>
            </a:r>
            <a:r>
              <a:rPr lang="fr-FR" sz="1200" b="0" i="0" kern="1200" dirty="0">
                <a:solidFill>
                  <a:schemeClr val="tx1"/>
                </a:solidFill>
                <a:effectLst/>
              </a:rPr>
              <a:t>. Nous avons cherché à décrire la fréquence d’un dosage réduit, son caractère approprié (selon l’étiquetage de la Food and Drug Administration américaine) et les résultats chez des patients </a:t>
            </a:r>
            <a:r>
              <a:rPr lang="fr-FR" dirty="0"/>
              <a:t>qui avaient reçu des doses réduites d’AOD dans la pratique communautaire</a:t>
            </a:r>
            <a:r>
              <a:rPr lang="fr-FR" sz="1200" b="0" i="0" kern="1200" dirty="0">
                <a:solidFill>
                  <a:schemeClr val="tx1"/>
                </a:solidFill>
                <a:effectLst/>
              </a:rPr>
              <a:t>.</a:t>
            </a:r>
          </a:p>
          <a:p>
            <a:r>
              <a:rPr lang="fr-FR" sz="1200" b="1" i="0" kern="1200" cap="all" dirty="0">
                <a:solidFill>
                  <a:schemeClr val="tx1"/>
                </a:solidFill>
                <a:effectLst/>
              </a:rPr>
              <a:t>MÉTHODES ET RÉSULTATS :</a:t>
            </a:r>
          </a:p>
          <a:p>
            <a:r>
              <a:rPr lang="fr-FR" sz="1200" b="0" i="0" kern="1200" dirty="0">
                <a:solidFill>
                  <a:schemeClr val="tx1"/>
                </a:solidFill>
                <a:effectLst/>
              </a:rPr>
              <a:t>Nous avons analysé </a:t>
            </a:r>
            <a:r>
              <a:rPr lang="fr-FR" dirty="0"/>
              <a:t>les données du registre</a:t>
            </a:r>
            <a:r>
              <a:rPr lang="fr-FR" sz="1200" b="0" i="0" kern="1200" dirty="0">
                <a:solidFill>
                  <a:schemeClr val="tx1"/>
                </a:solidFill>
                <a:effectLst/>
              </a:rPr>
              <a:t> ORBIT-AF II (</a:t>
            </a:r>
            <a:r>
              <a:rPr lang="fr-FR" sz="1200" b="0" i="1" kern="1200" dirty="0">
                <a:solidFill>
                  <a:schemeClr val="tx1"/>
                </a:solidFill>
                <a:effectLst/>
              </a:rPr>
              <a:t>The </a:t>
            </a:r>
            <a:r>
              <a:rPr lang="fr-FR" sz="1200" b="0" i="1" kern="1200" dirty="0" err="1">
                <a:solidFill>
                  <a:schemeClr val="tx1"/>
                </a:solidFill>
                <a:effectLst/>
              </a:rPr>
              <a:t>Outcomes</a:t>
            </a:r>
            <a:r>
              <a:rPr lang="fr-FR" sz="1200" b="0" i="1" kern="1200" dirty="0">
                <a:solidFill>
                  <a:schemeClr val="tx1"/>
                </a:solidFill>
                <a:effectLst/>
              </a:rPr>
              <a:t> </a:t>
            </a:r>
            <a:r>
              <a:rPr lang="fr-FR" sz="1200" b="0" i="1" kern="1200" dirty="0" err="1">
                <a:solidFill>
                  <a:schemeClr val="tx1"/>
                </a:solidFill>
                <a:effectLst/>
              </a:rPr>
              <a:t>Registry</a:t>
            </a:r>
            <a:r>
              <a:rPr lang="fr-FR" sz="1200" b="0" i="1" kern="1200" dirty="0">
                <a:solidFill>
                  <a:schemeClr val="tx1"/>
                </a:solidFill>
                <a:effectLst/>
              </a:rPr>
              <a:t> for </a:t>
            </a:r>
            <a:r>
              <a:rPr lang="fr-FR" sz="1200" b="0" i="1" kern="1200" dirty="0" err="1">
                <a:solidFill>
                  <a:schemeClr val="tx1"/>
                </a:solidFill>
                <a:effectLst/>
              </a:rPr>
              <a:t>Better</a:t>
            </a:r>
            <a:r>
              <a:rPr lang="fr-FR" sz="1200" b="0" i="1" kern="1200" dirty="0">
                <a:solidFill>
                  <a:schemeClr val="tx1"/>
                </a:solidFill>
                <a:effectLst/>
              </a:rPr>
              <a:t> </a:t>
            </a:r>
            <a:r>
              <a:rPr lang="fr-FR" sz="1200" b="0" i="1" kern="1200" dirty="0" err="1">
                <a:solidFill>
                  <a:schemeClr val="tx1"/>
                </a:solidFill>
                <a:effectLst/>
              </a:rPr>
              <a:t>Informed</a:t>
            </a:r>
            <a:r>
              <a:rPr lang="fr-FR" sz="1200" b="0" i="1" kern="1200" dirty="0">
                <a:solidFill>
                  <a:schemeClr val="tx1"/>
                </a:solidFill>
                <a:effectLst/>
              </a:rPr>
              <a:t> </a:t>
            </a:r>
            <a:r>
              <a:rPr lang="fr-FR" sz="1200" b="0" i="1" kern="1200" dirty="0" err="1">
                <a:solidFill>
                  <a:schemeClr val="tx1"/>
                </a:solidFill>
                <a:effectLst/>
              </a:rPr>
              <a:t>Treatment</a:t>
            </a:r>
            <a:r>
              <a:rPr lang="fr-FR" sz="1200" b="0" i="1" kern="1200" dirty="0">
                <a:solidFill>
                  <a:schemeClr val="tx1"/>
                </a:solidFill>
                <a:effectLst/>
              </a:rPr>
              <a:t> of Atrial Fibrillation II</a:t>
            </a:r>
            <a:r>
              <a:rPr lang="fr-FR" sz="1200" b="0" i="0" kern="1200" dirty="0">
                <a:solidFill>
                  <a:schemeClr val="tx1"/>
                </a:solidFill>
                <a:effectLst/>
              </a:rPr>
              <a:t>), un registre national, prospectif, observationnel de patients atteints de FA. Parmi 7925 patients atteints de FA recevant des AOD, nous avons évalué les schémas d’utilisation de doses réduites d’AOD et les résultats sur le plan cardiovasculaire et hémorragique associés durant un suivi médian d’un an. Dans l’ensemble, 6636 patients (84%) ont reçu un AOD à une dose standard, qui correspondait à la dose sur l’étiquetage de la Food and Drug Administration américaine chez 6376 patients (96%). Une dose réduite d’AOD a été prescrite à 1289 patients (16% globalement), qui correspondait à l’étiquetage de la Food and Drug Administration américaine uniquement chez 555 patients (43%). Comparativement à ceux dont la dose d’AOD a été réduite à juste titre, les patients recevant une dose réduite de façon non justifiée étaient plus jeunes (âge médian 79 ans vs 84 ans, </a:t>
            </a:r>
            <a:r>
              <a:rPr lang="fr-FR" sz="1200" b="0" i="1" kern="1200" dirty="0">
                <a:solidFill>
                  <a:schemeClr val="tx1"/>
                </a:solidFill>
                <a:effectLst/>
              </a:rPr>
              <a:t>P </a:t>
            </a:r>
            <a:r>
              <a:rPr lang="fr-FR" sz="1200" b="0" i="0" kern="1200" dirty="0">
                <a:solidFill>
                  <a:schemeClr val="tx1"/>
                </a:solidFill>
                <a:effectLst/>
              </a:rPr>
              <a:t>&lt; 0,0001) et avaient obtenu des scores de risque hémorragique ORBIT plus faibles (26 % ≥ 4 vs 45 %, </a:t>
            </a:r>
            <a:r>
              <a:rPr lang="fr-FR" sz="1200" b="0" i="1" kern="1200" dirty="0">
                <a:solidFill>
                  <a:schemeClr val="tx1"/>
                </a:solidFill>
                <a:effectLst/>
              </a:rPr>
              <a:t>P </a:t>
            </a:r>
            <a:r>
              <a:rPr lang="fr-FR" sz="1200" b="0" i="0" kern="1200" dirty="0">
                <a:solidFill>
                  <a:schemeClr val="tx1"/>
                </a:solidFill>
                <a:effectLst/>
              </a:rPr>
              <a:t>&lt; 0,0001). Comparativement à ceux ayant reçu à jute titre des doses standards, les patients recevant des doses </a:t>
            </a:r>
            <a:r>
              <a:rPr lang="fr-FR" dirty="0"/>
              <a:t>d’AOD réduites de façon injustifiée ont présenté des taux non ajustés d’événements thrombo-emboliques plus élevés</a:t>
            </a:r>
            <a:r>
              <a:rPr lang="fr-FR" sz="1200" b="0" i="0" kern="1200" dirty="0">
                <a:solidFill>
                  <a:schemeClr val="tx1"/>
                </a:solidFill>
                <a:effectLst/>
              </a:rPr>
              <a:t> (2,11 vs 1,35 événements pour 100 patients-années, rapport de risque 1,56, intervalle de confiance à 95% 0,92-2,67) et des décès (6,77 vs 2,60, rapport de risque 2,61, intervalle de confiance à 95% 1,86-3,67). Après ajustement, les résultats n’étaient pas significativement différents, mais ils étaient généralement en faveur des patients dont la dose était adéquate.</a:t>
            </a:r>
          </a:p>
          <a:p>
            <a:r>
              <a:rPr lang="fr-FR" sz="1200" b="1" i="0" kern="1200" cap="all" dirty="0">
                <a:solidFill>
                  <a:schemeClr val="tx1"/>
                </a:solidFill>
                <a:effectLst/>
              </a:rPr>
              <a:t>CONCLUSIONS:</a:t>
            </a:r>
          </a:p>
          <a:p>
            <a:r>
              <a:rPr lang="fr-FR" sz="1200" b="0" i="0" kern="1200" dirty="0">
                <a:solidFill>
                  <a:schemeClr val="tx1"/>
                </a:solidFill>
                <a:effectLst/>
              </a:rPr>
              <a:t>Dans la majorité des cas, la réduction des doses d’AOD dans la FA n’est pas conforme aux recommandations de la Food and Drug Administration américaine. Il semble qu’il y ait des possibilités d’améliorer la posologie actuelle des AOD dans le cadre des pratiques communautaires.</a:t>
            </a:r>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2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28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200" b="1" kern="1200" dirty="0">
                <a:solidFill>
                  <a:schemeClr val="tx1"/>
                </a:solidFill>
                <a:effectLst/>
              </a:rPr>
              <a:t>Méthodes</a:t>
            </a:r>
            <a:endParaRPr lang="fr-CA" sz="1200" kern="1200" dirty="0">
              <a:solidFill>
                <a:schemeClr val="tx1"/>
              </a:solidFill>
              <a:effectLst/>
            </a:endParaRPr>
          </a:p>
          <a:p>
            <a:r>
              <a:rPr lang="fr-CA" sz="1200" kern="1200" dirty="0">
                <a:solidFill>
                  <a:schemeClr val="tx1"/>
                </a:solidFill>
                <a:effectLst/>
              </a:rPr>
              <a:t>Le programme OPTIMAL-AF était une initiative d’application des connaissances et d’amélioration de la qualité. Elle était fondée sur le recueil de données dans le cadre d’une vérification des dossiers médicaux et d’une information de retour aux médecins sur leur prise en charge de la prévention de l’AVC, en vue de valider leur choix de traitements (et de doses) et ainsi, de faire en sorte qu’ils privilégient le</a:t>
            </a:r>
            <a:r>
              <a:rPr lang="fr-CA" dirty="0"/>
              <a:t> traitement antithrombotique recommandé dans les lignes directrices chez les patients atteints de FANV</a:t>
            </a:r>
            <a:r>
              <a:rPr lang="fr-CA" sz="1200" kern="1200" dirty="0">
                <a:solidFill>
                  <a:schemeClr val="tx1"/>
                </a:solidFill>
                <a:effectLst/>
              </a:rPr>
              <a:t>.  Les </a:t>
            </a:r>
            <a:r>
              <a:rPr lang="fr-CA" dirty="0"/>
              <a:t>médecins de famille canadiens et les spécialistes (cardiologie et médecine interne) ont été invités à participer et ont accepté de fournir les données anonymisées de dossiers médicaux par le biais d’un système de dossiers médicaux électroniques (DME) </a:t>
            </a:r>
            <a:r>
              <a:rPr lang="fr-CA" sz="1200" kern="1200" dirty="0">
                <a:solidFill>
                  <a:schemeClr val="tx1"/>
                </a:solidFill>
                <a:effectLst/>
              </a:rPr>
              <a:t>(TELUS </a:t>
            </a:r>
            <a:r>
              <a:rPr lang="fr-CA" sz="1200" kern="1200" dirty="0" err="1">
                <a:solidFill>
                  <a:schemeClr val="tx1"/>
                </a:solidFill>
                <a:effectLst/>
              </a:rPr>
              <a:t>Health</a:t>
            </a:r>
            <a:r>
              <a:rPr lang="fr-CA" sz="1200" kern="1200" dirty="0">
                <a:solidFill>
                  <a:schemeClr val="tx1"/>
                </a:solidFill>
                <a:effectLst/>
              </a:rPr>
              <a:t>® Platforms/Practice Solutions/Med Access, Montréal, Canada) ou de formulaires normalisés de collecte de données sur support papier. L’approbation  du Comité central d’éthique de la recherche a été obtenue pour pouvoir déroger au principe du consentement éclairé des patients et publier les données agrégées.</a:t>
            </a:r>
          </a:p>
          <a:p>
            <a:r>
              <a:rPr lang="fr-CA" sz="1200" kern="1200" dirty="0">
                <a:solidFill>
                  <a:schemeClr val="tx1"/>
                </a:solidFill>
                <a:effectLst/>
              </a:rPr>
              <a:t>Un Comité directeur comprenant 3 cardiologues et 11 </a:t>
            </a:r>
            <a:r>
              <a:rPr lang="fr-CA" dirty="0"/>
              <a:t>médecins généralistes </a:t>
            </a:r>
            <a:r>
              <a:rPr lang="fr-CA" sz="1200" kern="1200" dirty="0">
                <a:solidFill>
                  <a:schemeClr val="tx1"/>
                </a:solidFill>
                <a:effectLst/>
              </a:rPr>
              <a:t>a fourni des suggestions sur les objectifs, le plan, le protocole, les formulaires de vérification des dossiers médicaux et le processus de retour d’information du programme.  Le Centre canadien de recherche en cardiologie (CHRC; Toronto, Canada), un organisme de recherche </a:t>
            </a:r>
            <a:r>
              <a:rPr lang="fr-CA" dirty="0"/>
              <a:t>universitaire à but non lucratif, était responsable de la coordination du programme</a:t>
            </a:r>
            <a:r>
              <a:rPr lang="fr-CA" sz="1200" kern="1200" dirty="0">
                <a:solidFill>
                  <a:schemeClr val="tx1"/>
                </a:solidFill>
                <a:effectLst/>
              </a:rPr>
              <a:t>, et  notamment de l’analyse statistique. Le programme est soutenu par une subvention sans restrictions de Bristol Myers Squibb/Pfizer Canada alliance.</a:t>
            </a:r>
          </a:p>
          <a:p>
            <a:r>
              <a:rPr lang="fr-CA" sz="1200" kern="1200" dirty="0">
                <a:solidFill>
                  <a:schemeClr val="tx1"/>
                </a:solidFill>
                <a:effectLst/>
              </a:rPr>
              <a:t>Les médecins </a:t>
            </a:r>
            <a:r>
              <a:rPr lang="fr-CA" dirty="0"/>
              <a:t>qui y participaient ont fourni des données anonymisées sur des patients par le biais de </a:t>
            </a:r>
            <a:r>
              <a:rPr lang="fr-CA" sz="1200" kern="1200" dirty="0">
                <a:solidFill>
                  <a:schemeClr val="tx1"/>
                </a:solidFill>
                <a:effectLst/>
              </a:rPr>
              <a:t>: (1) un formulaire de collecte de données d’une page sur support papier (envoyé par télécopie ou posté, puis scanné dans la base de données au moyen de </a:t>
            </a:r>
            <a:r>
              <a:rPr lang="fr-CA" sz="1200" kern="1200" dirty="0" err="1">
                <a:solidFill>
                  <a:schemeClr val="tx1"/>
                </a:solidFill>
                <a:effectLst/>
              </a:rPr>
              <a:t>TELEform</a:t>
            </a:r>
            <a:r>
              <a:rPr lang="fr-CA" sz="1200" kern="1200" dirty="0">
                <a:solidFill>
                  <a:schemeClr val="tx1"/>
                </a:solidFill>
                <a:effectLst/>
              </a:rPr>
              <a:t> [version 10.0; Cardiff Software Inc., San Diego, Californie]); ou, (2) par l’abstraction automatique des données de dossiers médicaux électroniques. Les médecins ont ensuite validé que les patients identifiés souffraient bien de FANV et recevaient un AOD.  Les médecins chargés de la vérification des données de dossiers médicaux sur support papier ont été </a:t>
            </a:r>
            <a:r>
              <a:rPr lang="fr-CA" dirty="0"/>
              <a:t>recrutés par courriel et identifiés à l’occasion d’événements de formation médicale continue, de la participation à des essais cliniques en cours, à des études observationnelles ou à des programmes d’application des connaissances avec le centre de coordination</a:t>
            </a:r>
            <a:r>
              <a:rPr lang="fr-CA" sz="1200" kern="1200" dirty="0">
                <a:solidFill>
                  <a:schemeClr val="tx1"/>
                </a:solidFill>
                <a:effectLst/>
              </a:rPr>
              <a:t>. Les médecins fournissant les formulaires recueillant les données de dossiers médicaux sur support papier ont soumis les données relatives à 10 patients atteints de FANV traités dans leur pratique clinique. Bien que les médecins aient été encouragés à inclure des patients consécutifs, les patients recevant la warfarine ne pouvaient pas représenter plus de 20 % de l’échantillon. Pour les données obtenues par le biais du système de DME, tous les patients traités par le médecin répondant aux critères d’admissibilité ont été inclus.</a:t>
            </a:r>
          </a:p>
          <a:p>
            <a:r>
              <a:rPr lang="fr-CA" sz="1200" kern="1200" dirty="0">
                <a:solidFill>
                  <a:schemeClr val="tx1"/>
                </a:solidFill>
                <a:effectLst/>
              </a:rPr>
              <a:t>Les patients étaient admissibles s’ils avaient 18 ans ou plus et s’ils étaient atteints de FA non valvulaire paroxystique, persistante ou permanente (ou de flutter auriculaire) identifiée par un électrocardiogramme (ECG) à 12 dérivations, une bande de rythme, un stimulateur cardiaque/ défibrillateur automatique implantable ou un enregistrement ECG continu identifiant une FA continue </a:t>
            </a:r>
            <a:r>
              <a:rPr lang="fr-CA" dirty="0"/>
              <a:t>d’une durée </a:t>
            </a:r>
            <a:r>
              <a:rPr lang="fr-CA" sz="1200" kern="1200" dirty="0">
                <a:solidFill>
                  <a:schemeClr val="tx1"/>
                </a:solidFill>
                <a:effectLst/>
              </a:rPr>
              <a:t>&gt;30 secondes avec un traitement en cours par un AOD.  Les patients ont été exclus </a:t>
            </a:r>
            <a:r>
              <a:rPr lang="fr-CA" dirty="0"/>
              <a:t>dans l’un des cas suivants </a:t>
            </a:r>
            <a:r>
              <a:rPr lang="fr-CA" sz="1200" kern="1200" dirty="0">
                <a:solidFill>
                  <a:schemeClr val="tx1"/>
                </a:solidFill>
                <a:effectLst/>
              </a:rPr>
              <a:t>: porteurs d’une valve cardiaque mécanique, sténose mitrale rhumatismale ou sténose mitrale non rhumatismale modérée ou sévère; dysfonction rénale sévère (clairance de la créatinine &lt; 20 </a:t>
            </a:r>
            <a:r>
              <a:rPr lang="fr-CA" sz="1200" kern="1200" dirty="0" err="1">
                <a:solidFill>
                  <a:schemeClr val="tx1"/>
                </a:solidFill>
                <a:effectLst/>
              </a:rPr>
              <a:t>mL</a:t>
            </a:r>
            <a:r>
              <a:rPr lang="fr-CA" sz="1200" kern="1200" dirty="0">
                <a:solidFill>
                  <a:schemeClr val="tx1"/>
                </a:solidFill>
                <a:effectLst/>
              </a:rPr>
              <a:t>/min/m2) ou </a:t>
            </a:r>
            <a:r>
              <a:rPr lang="fr-CA" dirty="0"/>
              <a:t>FA d’une cause apparente réversible</a:t>
            </a:r>
            <a:r>
              <a:rPr lang="fr-CA" sz="1200" kern="1200" dirty="0">
                <a:solidFill>
                  <a:schemeClr val="tx1"/>
                </a:solidFill>
                <a:effectLst/>
              </a:rPr>
              <a:t>.</a:t>
            </a:r>
          </a:p>
          <a:p>
            <a:r>
              <a:rPr lang="fr-CA" sz="1200" kern="1200" dirty="0">
                <a:solidFill>
                  <a:schemeClr val="tx1"/>
                </a:solidFill>
                <a:effectLst/>
              </a:rPr>
              <a:t>Les données recueillies sur les patients incluaient des données démographiques, les antécédents médicaux, les médicaments et les traitements en cours et la dose d’AOD.  Chez les patients recevant la warfarine, la valeur INR la plus récente et le temps dans la zone thérapeutique (TTR) étaient ca</a:t>
            </a:r>
            <a:r>
              <a:rPr lang="fr-CA" sz="1200" kern="1200" dirty="0">
                <a:effectLst/>
              </a:rPr>
              <a:t>lculés</a:t>
            </a:r>
            <a:r>
              <a:rPr lang="fr-CA" sz="1200" kern="1200" dirty="0">
                <a:solidFill>
                  <a:schemeClr val="tx1"/>
                </a:solidFill>
                <a:effectLst/>
              </a:rPr>
              <a:t> pour les patients dont le dossier médical sur support papier était vérifié sur la base des 6 dernières valeurs INR obtenues.  Pour les patients recevant une dose réduite d’AOD, on déterminait si elle était conforme à la dose recommandée dans la monographie du produit de Santé Canada (Annexe D supplémentaire).  Dans le cas où la dose réduite ne concorderait pas, la raison pour laquelle une dose réduite avait été administrée était inscrite. Pour les patients dont les données étaient recueillies sur support papier, celles-ci </a:t>
            </a:r>
            <a:r>
              <a:rPr lang="fr-CA" dirty="0"/>
              <a:t>comprenaient également les antécédents de FA, les spécialistes ou les services participant également au traitement de prévention de l’AVC (tel que la clinique d’anticoagulothérapie) et la couverture des médicaments antithrombotiques </a:t>
            </a:r>
            <a:r>
              <a:rPr lang="fr-CA" sz="1200" kern="1200" dirty="0">
                <a:solidFill>
                  <a:schemeClr val="tx1"/>
                </a:solidFill>
                <a:effectLst/>
              </a:rPr>
              <a:t>(i.e., liste provinciale/nationale des médicaments remboursés, assurance privée, les deux ou </a:t>
            </a:r>
            <a:r>
              <a:rPr lang="fr-CA" dirty="0"/>
              <a:t>aucun</a:t>
            </a:r>
            <a:r>
              <a:rPr lang="fr-CA" sz="1200" kern="1200" dirty="0">
                <a:solidFill>
                  <a:schemeClr val="tx1"/>
                </a:solidFill>
                <a:effectLst/>
              </a:rPr>
              <a:t>).</a:t>
            </a:r>
          </a:p>
          <a:p>
            <a:r>
              <a:rPr lang="fr-CA" sz="1200" kern="1200" dirty="0">
                <a:solidFill>
                  <a:schemeClr val="tx1"/>
                </a:solidFill>
                <a:effectLst/>
              </a:rPr>
              <a:t>Une analyse descriptive sur les </a:t>
            </a:r>
            <a:r>
              <a:rPr lang="fr-CA" dirty="0"/>
              <a:t>variables démographiques, la distribution régionale des patients et des médecins, les données liées aux antécédents médicaux, les traitements par des AOD, les doses et les raisons de doses non conformes était effectuée en utilisant le logiciel</a:t>
            </a:r>
            <a:r>
              <a:rPr lang="fr-CA" sz="1200" kern="1200" dirty="0">
                <a:solidFill>
                  <a:schemeClr val="tx1"/>
                </a:solidFill>
                <a:effectLst/>
              </a:rPr>
              <a:t> SAS v. 9.4 (SAS Institute, Cary, Caroline du Nord, États-Unis).  </a:t>
            </a:r>
          </a:p>
          <a:p>
            <a:r>
              <a:rPr lang="fr-CA" sz="1200" b="1" kern="1200" dirty="0">
                <a:solidFill>
                  <a:schemeClr val="tx1"/>
                </a:solidFill>
                <a:effectLst/>
              </a:rPr>
              <a:t>Résultats</a:t>
            </a:r>
            <a:endParaRPr lang="fr-CA" sz="1200" kern="1200" dirty="0">
              <a:solidFill>
                <a:schemeClr val="tx1"/>
              </a:solidFill>
              <a:effectLst/>
            </a:endParaRPr>
          </a:p>
          <a:p>
            <a:r>
              <a:rPr lang="fr-CA" sz="1200" kern="1200" dirty="0">
                <a:solidFill>
                  <a:schemeClr val="tx1"/>
                </a:solidFill>
                <a:effectLst/>
              </a:rPr>
              <a:t>Le nombre total de patients recevant un AOD était 1681. Des données démographiques détaillées étaient fournies pour 1641 patients par 102 médecins provenant de 8 provinces (Annexes A et E supplémentaires); 1087 patients (66%) étaient inclus dans le système de </a:t>
            </a:r>
            <a:r>
              <a:rPr lang="fr-CA" dirty="0"/>
              <a:t>DME et</a:t>
            </a:r>
            <a:r>
              <a:rPr lang="fr-CA" sz="1200" kern="1200" dirty="0">
                <a:solidFill>
                  <a:schemeClr val="tx1"/>
                </a:solidFill>
                <a:effectLst/>
              </a:rPr>
              <a:t> 554 (34%) par la méthode de recueil des données dans des dossiers sur support papier. Les renseignements sur les antécédents médicaux sont indiqués dans le tableau 1. Il y avait 635 (39%) femmes et 90% (1477) des patients avec 65 ans </a:t>
            </a:r>
            <a:r>
              <a:rPr lang="fr-CA" dirty="0"/>
              <a:t>ou plus</a:t>
            </a:r>
            <a:r>
              <a:rPr lang="fr-CA" sz="1200" kern="1200" dirty="0">
                <a:solidFill>
                  <a:schemeClr val="tx1"/>
                </a:solidFill>
                <a:effectLst/>
              </a:rPr>
              <a:t>.  </a:t>
            </a:r>
          </a:p>
          <a:p>
            <a:r>
              <a:rPr lang="fr-CA" dirty="0"/>
              <a:t>Chez les patients dont les données étaient recueillies dans leur dossier sur support papier, les scores médians</a:t>
            </a:r>
            <a:r>
              <a:rPr lang="fr-CA" sz="1200" kern="1200" dirty="0">
                <a:solidFill>
                  <a:schemeClr val="tx1"/>
                </a:solidFill>
                <a:effectLst/>
              </a:rPr>
              <a:t> (25e, 75e percentiles) CHADS</a:t>
            </a:r>
            <a:r>
              <a:rPr lang="fr-CA" sz="1200" kern="1200" baseline="-25000" dirty="0">
                <a:solidFill>
                  <a:schemeClr val="tx1"/>
                </a:solidFill>
                <a:effectLst/>
              </a:rPr>
              <a:t>2</a:t>
            </a:r>
            <a:r>
              <a:rPr lang="fr-CA" sz="1200" kern="1200" dirty="0">
                <a:solidFill>
                  <a:schemeClr val="tx1"/>
                </a:solidFill>
                <a:effectLst/>
              </a:rPr>
              <a:t>, CHA</a:t>
            </a:r>
            <a:r>
              <a:rPr lang="fr-CA" sz="1200" kern="1200" baseline="-25000" dirty="0">
                <a:solidFill>
                  <a:schemeClr val="tx1"/>
                </a:solidFill>
                <a:effectLst/>
              </a:rPr>
              <a:t>2</a:t>
            </a:r>
            <a:r>
              <a:rPr lang="fr-CA" sz="1200" kern="1200" dirty="0">
                <a:solidFill>
                  <a:schemeClr val="tx1"/>
                </a:solidFill>
                <a:effectLst/>
              </a:rPr>
              <a:t>DS</a:t>
            </a:r>
            <a:r>
              <a:rPr lang="fr-CA" sz="1200" kern="1200" baseline="-25000" dirty="0">
                <a:solidFill>
                  <a:schemeClr val="tx1"/>
                </a:solidFill>
                <a:effectLst/>
              </a:rPr>
              <a:t>2</a:t>
            </a:r>
            <a:r>
              <a:rPr lang="fr-CA" sz="1200" kern="1200" dirty="0">
                <a:solidFill>
                  <a:schemeClr val="tx1"/>
                </a:solidFill>
                <a:effectLst/>
              </a:rPr>
              <a:t>VaSC et HASBLED étaient 2 (1, 3), 4 (3, 5) et 2 (1, 2), respectivement.  Chez les patients  inclus dans le système de DME dont le score CHADS-65 était connu, 96% atteignaient la valeur seuil permettant d’initier un AOD pour la prévention de l’AVC.  Conformément aux critères d’inclusion et au tableau 2, tous les patients recevaient un AOD : warfarine chez 302 (18%) et AOD chez 1379 (84%).  Parmi les patients inclus dans le système de DME dans lequel aucun plan d’action correctif </a:t>
            </a:r>
            <a:r>
              <a:rPr lang="fr-CA" dirty="0"/>
              <a:t>prédéfini en vue de l’inclusion des patients recevant un traitement par un AVK n’était prévu</a:t>
            </a:r>
            <a:r>
              <a:rPr lang="fr-CA" sz="1200" kern="1200" dirty="0">
                <a:solidFill>
                  <a:schemeClr val="tx1"/>
                </a:solidFill>
                <a:effectLst/>
              </a:rPr>
              <a:t>, 87% recevaient un AOD.  Pour les patients dont les données étaient recueillies dans leur dossier sur support papier (n=479), l’assurance des médicaments antithrombotiques était fournie par : l’assurance provinciale/</a:t>
            </a:r>
            <a:r>
              <a:rPr lang="fr-CA" dirty="0"/>
              <a:t>fédérale</a:t>
            </a:r>
            <a:r>
              <a:rPr lang="fr-CA" sz="1200" kern="1200" dirty="0">
                <a:solidFill>
                  <a:schemeClr val="tx1"/>
                </a:solidFill>
                <a:effectLst/>
              </a:rPr>
              <a:t> (79.1%), privée (10,4%), les deux (7.1%) et aucune d’entre elles (3,3%), respectivement. Un traitement antiplaquettaire (TAP) en concomitance (APT) était utilisé chez 139 patients (8,5%).  Les traitements concomitants sont énumérés à l’annexe B supplémentaire.</a:t>
            </a:r>
          </a:p>
          <a:p>
            <a:r>
              <a:rPr lang="fr-CA" sz="1200" kern="1200" dirty="0">
                <a:solidFill>
                  <a:schemeClr val="tx1"/>
                </a:solidFill>
                <a:effectLst/>
              </a:rPr>
              <a:t>Pour les patients recevant la warfarine (n= 302), l’INR le plus récent était disponible chez 259 (86%) patients et se situait dans la zone thérapeutique de 2 à 3 chez 178 (69%), de moins de 2 chez 45 (17%) et au-dessus de 3 chez 36 (14%).  Pour les patients dont les données étaient recueillies dans les dossiers sur support papier, les 6 valeurs INR les plus récentes étaient disponibles pour 62 patients et la valeur TTR médiane correspondante (25</a:t>
            </a:r>
            <a:r>
              <a:rPr lang="fr-CA" sz="1200" kern="1200" baseline="30000" dirty="0">
                <a:solidFill>
                  <a:schemeClr val="tx1"/>
                </a:solidFill>
                <a:effectLst/>
              </a:rPr>
              <a:t>e</a:t>
            </a:r>
            <a:r>
              <a:rPr lang="fr-CA" sz="1200" kern="1200" dirty="0">
                <a:solidFill>
                  <a:schemeClr val="tx1"/>
                </a:solidFill>
                <a:effectLst/>
              </a:rPr>
              <a:t>, 75</a:t>
            </a:r>
            <a:r>
              <a:rPr lang="fr-CA" sz="1200" kern="1200" baseline="30000" dirty="0">
                <a:solidFill>
                  <a:schemeClr val="tx1"/>
                </a:solidFill>
                <a:effectLst/>
              </a:rPr>
              <a:t>e</a:t>
            </a:r>
            <a:r>
              <a:rPr lang="fr-CA" sz="1200" kern="1200" dirty="0">
                <a:solidFill>
                  <a:schemeClr val="tx1"/>
                </a:solidFill>
                <a:effectLst/>
              </a:rPr>
              <a:t> percentiles) </a:t>
            </a:r>
            <a:r>
              <a:rPr lang="fr-CA" dirty="0"/>
              <a:t>était de</a:t>
            </a:r>
            <a:r>
              <a:rPr lang="fr-CA" sz="1200" kern="1200" dirty="0">
                <a:solidFill>
                  <a:schemeClr val="tx1"/>
                </a:solidFill>
                <a:effectLst/>
              </a:rPr>
              <a:t> 87 (68, 100).</a:t>
            </a:r>
          </a:p>
          <a:p>
            <a:r>
              <a:rPr lang="fr-CA" sz="1200" kern="1200" dirty="0">
                <a:solidFill>
                  <a:schemeClr val="tx1"/>
                </a:solidFill>
                <a:effectLst/>
              </a:rPr>
              <a:t>Parmi les patients recevant un AOD (n=1379), plus de 95 % d’entre eux ont répondu au critère de la valeur seuil du score CHADS-65 pour l’AOD.  La répartition des AOD était la suivante : 661 (48%) patients recevant l’</a:t>
            </a:r>
            <a:r>
              <a:rPr lang="fr-CA" sz="1200" kern="1200" dirty="0" err="1">
                <a:solidFill>
                  <a:schemeClr val="tx1"/>
                </a:solidFill>
                <a:effectLst/>
              </a:rPr>
              <a:t>apixaban</a:t>
            </a:r>
            <a:r>
              <a:rPr lang="fr-CA" sz="1200" kern="1200" dirty="0">
                <a:solidFill>
                  <a:schemeClr val="tx1"/>
                </a:solidFill>
                <a:effectLst/>
              </a:rPr>
              <a:t>, 243 (18%) recevant le dabigatran, 468 (34%) recevant le </a:t>
            </a:r>
            <a:r>
              <a:rPr lang="fr-CA" sz="1200" kern="1200" dirty="0" err="1">
                <a:solidFill>
                  <a:schemeClr val="tx1"/>
                </a:solidFill>
                <a:effectLst/>
              </a:rPr>
              <a:t>rivaroxaban</a:t>
            </a:r>
            <a:r>
              <a:rPr lang="fr-CA" sz="1200" kern="1200" dirty="0">
                <a:solidFill>
                  <a:schemeClr val="tx1"/>
                </a:solidFill>
                <a:effectLst/>
              </a:rPr>
              <a:t> et 7 (&lt;1%) recevant l’</a:t>
            </a:r>
            <a:r>
              <a:rPr lang="fr-CA" sz="1200" kern="1200" dirty="0" err="1">
                <a:solidFill>
                  <a:schemeClr val="tx1"/>
                </a:solidFill>
                <a:effectLst/>
              </a:rPr>
              <a:t>édoxaban</a:t>
            </a:r>
            <a:r>
              <a:rPr lang="fr-CA" sz="1200" kern="1200" dirty="0">
                <a:solidFill>
                  <a:schemeClr val="tx1"/>
                </a:solidFill>
                <a:effectLst/>
              </a:rPr>
              <a:t>, respectivement .  L’information sur la dose d’</a:t>
            </a:r>
            <a:r>
              <a:rPr lang="fr-CA" dirty="0"/>
              <a:t>AOD était disponible pour</a:t>
            </a:r>
            <a:r>
              <a:rPr lang="fr-CA" sz="1200" kern="1200" dirty="0">
                <a:solidFill>
                  <a:schemeClr val="tx1"/>
                </a:solidFill>
                <a:effectLst/>
              </a:rPr>
              <a:t> 1113 patients (81%) : la dose standard a été prescrite à 849 (76%) et la dose réduite à 264 (24%) patients.  Parmi ceux-ci, la dose réduite correspondait à l’information posologique de Santé Canada chez 154 patients (58%).  La dose standard correspondait chez 805 (95%).  Ainsi, 14% des patients sous AOD pour lesquels la dose pouvait être déterminée recevaient une dose </a:t>
            </a:r>
            <a:r>
              <a:rPr lang="fr-CA" dirty="0"/>
              <a:t>non conforme aux recommandations posologiques</a:t>
            </a:r>
            <a:r>
              <a:rPr lang="fr-CA" sz="1200" kern="1200" dirty="0">
                <a:solidFill>
                  <a:schemeClr val="tx1"/>
                </a:solidFill>
                <a:effectLst/>
              </a:rPr>
              <a:t>; 10% recevaient une dose plus faible que celle recommandée et 4% recevaient une dose standard qui aurait dû être réduite.  La répartition des AOD par dose et conformité est indiquée au tableau 2. </a:t>
            </a:r>
          </a:p>
          <a:p>
            <a:r>
              <a:rPr lang="fr-CA" sz="1200" kern="1200" dirty="0">
                <a:solidFill>
                  <a:schemeClr val="tx1"/>
                </a:solidFill>
                <a:effectLst/>
              </a:rPr>
              <a:t>Les raisons non mutuellement exclusives d’utiliser des doses réduites d’</a:t>
            </a:r>
            <a:r>
              <a:rPr lang="fr-CA" dirty="0"/>
              <a:t>AOD </a:t>
            </a:r>
            <a:r>
              <a:rPr lang="fr-CA" sz="1200" kern="1200" dirty="0">
                <a:solidFill>
                  <a:schemeClr val="tx1"/>
                </a:solidFill>
                <a:effectLst/>
              </a:rPr>
              <a:t>non conformes (110 patients) sont indiquées </a:t>
            </a:r>
            <a:r>
              <a:rPr lang="fr-CA" dirty="0"/>
              <a:t>au tableau </a:t>
            </a:r>
            <a:r>
              <a:rPr lang="fr-CA" sz="1200" kern="1200" dirty="0">
                <a:solidFill>
                  <a:schemeClr val="tx1"/>
                </a:solidFill>
                <a:effectLst/>
              </a:rPr>
              <a:t>3.   Les trois premières raisons citées par les médecins fournissant les données issues de dossiers médicaux sur support papier étaient l’âge de 80 ans ou plus (58%), un taux de créatinine élevé (créatinine 133 µmol/L ou plus ou </a:t>
            </a:r>
            <a:r>
              <a:rPr lang="fr-CA" sz="1200" kern="1200" dirty="0" err="1">
                <a:solidFill>
                  <a:schemeClr val="tx1"/>
                </a:solidFill>
                <a:effectLst/>
              </a:rPr>
              <a:t>TFGe</a:t>
            </a:r>
            <a:r>
              <a:rPr lang="fr-CA" sz="1200" kern="1200" dirty="0">
                <a:solidFill>
                  <a:schemeClr val="tx1"/>
                </a:solidFill>
                <a:effectLst/>
              </a:rPr>
              <a:t> inférieur à 50 </a:t>
            </a:r>
            <a:r>
              <a:rPr lang="fr-CA" sz="1200" kern="1200" dirty="0" err="1">
                <a:solidFill>
                  <a:schemeClr val="tx1"/>
                </a:solidFill>
                <a:effectLst/>
              </a:rPr>
              <a:t>mL</a:t>
            </a:r>
            <a:r>
              <a:rPr lang="fr-CA" sz="1200" kern="1200" dirty="0">
                <a:solidFill>
                  <a:schemeClr val="tx1"/>
                </a:solidFill>
                <a:effectLst/>
              </a:rPr>
              <a:t>/min/1,73 m</a:t>
            </a:r>
            <a:r>
              <a:rPr lang="fr-CA" sz="1200" kern="1200" baseline="30000" dirty="0">
                <a:solidFill>
                  <a:schemeClr val="tx1"/>
                </a:solidFill>
                <a:effectLst/>
              </a:rPr>
              <a:t>2</a:t>
            </a:r>
            <a:r>
              <a:rPr lang="fr-CA" sz="1200" kern="1200" dirty="0">
                <a:solidFill>
                  <a:schemeClr val="tx1"/>
                </a:solidFill>
                <a:effectLst/>
              </a:rPr>
              <a:t>) (35%) et antécédents d’hémorragie ou dose recommandée par un spécialiste (17% respectivement).  Pour les patients inclus dans le système de DME, les 3 premières raisons que les médecins ont fournies pour justifier les doses réduites non conformes étaient un taux de créatinine élevé/un faible </a:t>
            </a:r>
            <a:r>
              <a:rPr lang="fr-CA" sz="1200" kern="1200" dirty="0" err="1">
                <a:solidFill>
                  <a:schemeClr val="tx1"/>
                </a:solidFill>
                <a:effectLst/>
              </a:rPr>
              <a:t>TFGe</a:t>
            </a:r>
            <a:r>
              <a:rPr lang="fr-CA" sz="1200" kern="1200" dirty="0">
                <a:solidFill>
                  <a:schemeClr val="tx1"/>
                </a:solidFill>
                <a:effectLst/>
              </a:rPr>
              <a:t> (36%), la dose </a:t>
            </a:r>
            <a:r>
              <a:rPr lang="fr-CA" dirty="0"/>
              <a:t>recommandée par un spécialiste</a:t>
            </a:r>
            <a:r>
              <a:rPr lang="fr-CA" sz="1200" kern="1200" dirty="0">
                <a:solidFill>
                  <a:schemeClr val="tx1"/>
                </a:solidFill>
                <a:effectLst/>
              </a:rPr>
              <a:t> (29%) et un risque hémorragique élevé (22%).  On notera que l’âge de 80 ans ou plus n’était pas indiqué comme raison spécifique dans le système de DME.  Les caractéristiques des patients dont les informations provenaient de dossiers sur support papier par AOD sont indiquées dans l’annexe C supplémentaire.</a:t>
            </a:r>
          </a:p>
          <a:p>
            <a:r>
              <a:rPr lang="fr-CA" sz="1200" kern="1200" dirty="0">
                <a:solidFill>
                  <a:schemeClr val="tx1"/>
                </a:solidFill>
                <a:effectLst/>
              </a:rPr>
              <a:t> </a:t>
            </a:r>
          </a:p>
          <a:p>
            <a:r>
              <a:rPr lang="fr-CA" sz="1200" kern="1200" dirty="0">
                <a:solidFill>
                  <a:schemeClr val="tx1"/>
                </a:solidFill>
                <a:effectLst/>
              </a:rPr>
              <a:t> </a:t>
            </a:r>
            <a:endParaRPr lang="fr-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61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b="1" dirty="0"/>
              <a:t>Méthodes</a:t>
            </a:r>
            <a:endParaRPr lang="fr-CA" dirty="0"/>
          </a:p>
          <a:p>
            <a:r>
              <a:rPr lang="fr-CA" dirty="0"/>
              <a:t>Le programme OPTIMAL-AF était une initiative d’application des connaissances et d’amélioration de la qualité. Elle était fondée sur le recueil de données dans le cadre d’une vérification des dossiers médicaux et d’une information de retour aux médecins sur leur prise en charge de la prévention de l’AVC, en vue de valider leur choix de traitements (et de doses) et ainsi, de faire en sorte qu’ils privilégient le traitement antithrombotique recommandé dans les lignes directrices chez les patients atteints de FANV.  Les médecins de famille canadiens et les spécialistes (cardiologie et médecine interne) ont été invités à participer et ont accepté de fournir les données anonymisées de dossiers médicaux par le biais d’un système de dossiers médicaux électroniques (DME) (TELUS </a:t>
            </a:r>
            <a:r>
              <a:rPr lang="fr-CA" dirty="0" err="1"/>
              <a:t>Health</a:t>
            </a:r>
            <a:r>
              <a:rPr lang="fr-CA" dirty="0"/>
              <a:t>® Platforms/Practice Solutions/Med Access, Montréal, Canada) ou de formulaires normalisés de collecte de données sur support papier. L’approbation  du Comité central d’éthique de la recherche a été obtenue pour pouvoir déroger au principe du consentement éclairé des patients et publier les données agrégées.</a:t>
            </a:r>
          </a:p>
          <a:p>
            <a:r>
              <a:rPr lang="fr-CA" dirty="0"/>
              <a:t>Un Comité directeur comprenant 3 cardiologues et 11 médecins généralistes a fourni des suggestions sur les objectifs, le plan, le protocole, les formulaires de vérification des dossiers médicaux et le processus de retour d’information du programme.  Le Centre canadien de recherche en cardiologie (CHRC; Toronto, Canada), un organisme de recherche universitaire à but non lucratif, était responsable de la coordination du programme, et  notamment de l’analyse statistique. Le programme est soutenu par une subvention sans restrictions de Bristol Myers Squibb/Pfizer Canada alliance.</a:t>
            </a:r>
          </a:p>
          <a:p>
            <a:r>
              <a:rPr lang="fr-CA" dirty="0"/>
              <a:t>Les médecins qui y participaient ont fourni des données anonymisées sur des patients par le biais de : (1) un formulaire de collecte de données d’une page sur support papier (envoyé par télécopie ou posté, puis scanné dans la base de données au moyen de </a:t>
            </a:r>
            <a:r>
              <a:rPr lang="fr-CA" dirty="0" err="1"/>
              <a:t>TELEform</a:t>
            </a:r>
            <a:r>
              <a:rPr lang="fr-CA" dirty="0"/>
              <a:t> [version 10.0; Cardiff Software Inc., San Diego, Californie]); ou, (2) par l’abstraction automatique des données de dossiers médicaux électroniques. Les médecins ont ensuite validé que les patients identifiés souffraient bien de FANV et recevaient un AOD.  Les médecins chargés de la vérification des données de dossiers médicaux sur support papier ont été recrutés par courriel et identifiés à l’occasion d’événements de formation médicale continue, de la participation à des essais cliniques en cours, à des études observationnelles ou à des programmes d’application des connaissances avec le centre de coordination. Les médecins fournissant les formulaires recueillant les données de dossiers médicaux sur support papier ont soumis les données relatives à 10 patients atteints de FANV traités dans leur pratique clinique. Bien que les médecins aient été encouragés à inclure des patients consécutifs, les patients recevant la warfarine ne pouvaient pas représenter plus de 20 % de l’échantillon. Pour les données obtenues par le biais du système de DME, tous les patients traités par le médecin répondant aux critères d’admissibilité ont été inclus.</a:t>
            </a:r>
          </a:p>
          <a:p>
            <a:r>
              <a:rPr lang="fr-CA" dirty="0"/>
              <a:t>Les patients étaient admissibles s’ils avaient 18 ans ou plus et s’ils étaient atteints de FA non valvulaire paroxystique, persistante ou permanente (ou de flutter auriculaire) identifiée par un électrocardiogramme (ECG) à 12 dérivations, une bande de rythme, un stimulateur cardiaque/ défibrillateur automatique implantable ou un enregistrement ECG continu identifiant une FA continue d’une durée &gt;30 secondes avec un traitement en cours par un AOD.  Les patients ont été exclus dans l’un des cas suivants : porteurs d’une valve cardiaque mécanique, sténose mitrale rhumatismale ou sténose mitrale non rhumatismale modérée ou sévère; dysfonction rénale sévère (clairance de la créatinine &lt; 20 </a:t>
            </a:r>
            <a:r>
              <a:rPr lang="fr-CA" dirty="0" err="1"/>
              <a:t>mL</a:t>
            </a:r>
            <a:r>
              <a:rPr lang="fr-CA" dirty="0"/>
              <a:t>/min/m2) ou FA d’une cause apparente réversible.</a:t>
            </a:r>
          </a:p>
          <a:p>
            <a:r>
              <a:rPr lang="fr-CA" dirty="0"/>
              <a:t>Les données recueillies sur les patients incluaient des données démographiques, les antécédents médicaux, les médicaments et les traitements en cours et la dose d’AOD.  Chez les patients recevant la warfarine, la valeur INR la plus récente et le temps dans la zone thérapeutique (TTR) étaient calculés pour les patients dont le dossier médical sur support papier était vérifié sur la base des 6 dernières valeurs INR obtenues.  Pour les patients recevant une dose réduite d’AOD, on déterminait si elle était conforme à la dose recommandée dans la monographie du produit de Santé Canada (Annexe D supplémentaire).  Dans le cas où la dose réduite ne concorderait pas, la raison pour laquelle une dose réduite avait été administrée était inscrite. Pour les patients dont les données étaient recueillies sur support papier, celles-ci comprenaient également les antécédents de FA, les spécialistes ou les services participant également au traitement de prévention de l’AVC (tel que la clinique d’anticoagulothérapie) et la couverture des médicaments antithrombotiques (i.e., liste provinciale/nationale des médicaments remboursés, assurance privée, les deux ou aucun).</a:t>
            </a:r>
          </a:p>
          <a:p>
            <a:r>
              <a:rPr lang="fr-CA" dirty="0"/>
              <a:t>Une analyse descriptive sur les variables démographiques, la distribution régionale des patients et des médecins, les données liées aux antécédents médicaux, les traitements par des AOD, les doses et les raisons de doses non conformes était effectuée en utilisant le logiciel SAS v. 9.4 (SAS Institute, Cary, Caroline du Nord, États-Unis).  </a:t>
            </a:r>
          </a:p>
          <a:p>
            <a:r>
              <a:rPr lang="fr-CA" b="1" dirty="0"/>
              <a:t>Résultats</a:t>
            </a:r>
            <a:endParaRPr lang="fr-CA" dirty="0"/>
          </a:p>
          <a:p>
            <a:r>
              <a:rPr lang="fr-CA" dirty="0"/>
              <a:t>Le nombre total de patients recevant un AOD était 1681. Des données démographiques détaillées étaient fournies pour 1641 patients par 102 médecins provenant de 8 provinces (Annexes A et E supplémentaires); 1087 patients (66%) étaient inclus dans le système de DME et 554 (34%) par la méthode de recueil des données dans des dossiers sur support papier. Les renseignements sur les antécédents médicaux sont indiqués dans le tableau 1. Il y avait 635 (39%) femmes et 90% (1477) des patients avec 65 ans ou plus.  </a:t>
            </a:r>
          </a:p>
          <a:p>
            <a:r>
              <a:rPr lang="fr-CA" dirty="0"/>
              <a:t>Chez les patients dont les données étaient recueillies dans leur dossier sur support papier, les scores médians (25e, 75e percentiles) CHADS</a:t>
            </a:r>
            <a:r>
              <a:rPr lang="fr-CA" baseline="-25000" dirty="0"/>
              <a:t>2</a:t>
            </a:r>
            <a:r>
              <a:rPr lang="fr-CA" dirty="0"/>
              <a:t>, CHA</a:t>
            </a:r>
            <a:r>
              <a:rPr lang="fr-CA" baseline="-25000" dirty="0"/>
              <a:t>2</a:t>
            </a:r>
            <a:r>
              <a:rPr lang="fr-CA" dirty="0"/>
              <a:t>DS</a:t>
            </a:r>
            <a:r>
              <a:rPr lang="fr-CA" baseline="-25000" dirty="0"/>
              <a:t>2</a:t>
            </a:r>
            <a:r>
              <a:rPr lang="fr-CA" dirty="0"/>
              <a:t>VaSC et HASBLED étaient 2 (1, 3), 4 (3, 5) et 2 (1, 2), respectivement.  Chez les patients  inclus dans le système de DME dont le score CHADS-65 était connu, 96% atteignaient la valeur seuil permettant d’initier un AOD pour la prévention de l’AVC.  Conformément aux critères d’inclusion et au tableau 2, tous les patients recevaient un AOD : warfarine chez 302 (18%) et AOD chez 1379 (84%).  Parmi les patients inclus dans le système de DME dans lequel aucun plan d’action correctif prédéfini en vue de l’inclusion des patients recevant un traitement par un AVK n’était prévu, 87% recevaient un AOD.  Pour les patients dont les données étaient recueillies dans leur dossier sur support papier (n=479), l’assurance des médicaments antithrombotiques était fournie par : l’assurance provinciale/fédérale (79.1%), privée (10,4%), les deux (7.1%) et aucune d’entre elles (3,3%), respectivement. Un traitement antiplaquettaire (TAP) en concomitance (APT) était utilisé chez 139 patients (8,5%).  Les traitements concomitants sont énumérés à l’annexe B supplémentaire.</a:t>
            </a:r>
          </a:p>
          <a:p>
            <a:r>
              <a:rPr lang="fr-CA" dirty="0"/>
              <a:t>Pour les patients recevant la warfarine (n= 302), l’INR le plus récent était disponible chez 259 (86%) patients et se situait dans la zone thérapeutique de 2 à 3 chez 178 (69%), de moins de 2 chez 45 (17%) et au-dessus de 3 chez 36 (14%).  Pour les patients dont les données étaient recueillies dans les dossiers sur support papier, les 6 valeurs INR les plus récentes étaient disponibles pour 62 patients et la valeur TTR médiane correspondante (25</a:t>
            </a:r>
            <a:r>
              <a:rPr lang="fr-CA" baseline="30000" dirty="0"/>
              <a:t>e</a:t>
            </a:r>
            <a:r>
              <a:rPr lang="fr-CA" dirty="0"/>
              <a:t>, 75</a:t>
            </a:r>
            <a:r>
              <a:rPr lang="fr-CA" baseline="30000" dirty="0"/>
              <a:t>e</a:t>
            </a:r>
            <a:r>
              <a:rPr lang="fr-CA" dirty="0"/>
              <a:t> percentiles) était de 87 (68, 100).</a:t>
            </a:r>
          </a:p>
          <a:p>
            <a:r>
              <a:rPr lang="fr-CA" dirty="0"/>
              <a:t>Parmi les patients recevant un AOD (n=1379), plus de 95 % d’entre eux ont répondu au critère de la valeur seuil du score CHADS-65 pour l’AOD.  La répartition des AOD était la suivante : 661 (48%) patients recevant l’</a:t>
            </a:r>
            <a:r>
              <a:rPr lang="fr-CA" dirty="0" err="1"/>
              <a:t>apixaban</a:t>
            </a:r>
            <a:r>
              <a:rPr lang="fr-CA" dirty="0"/>
              <a:t>, 243 (18%) recevant le dabigatran, 468 (34%) recevant le </a:t>
            </a:r>
            <a:r>
              <a:rPr lang="fr-CA" dirty="0" err="1"/>
              <a:t>rivaroxaban</a:t>
            </a:r>
            <a:r>
              <a:rPr lang="fr-CA" dirty="0"/>
              <a:t> et 7 (&lt;1%) recevant l’</a:t>
            </a:r>
            <a:r>
              <a:rPr lang="fr-CA" dirty="0" err="1"/>
              <a:t>édoxaban</a:t>
            </a:r>
            <a:r>
              <a:rPr lang="fr-CA" dirty="0"/>
              <a:t>, respectivement .  L’information sur la dose d’AOD était disponible pour 1113 patients (81%) : la dose standard a été prescrite à 849 (76%) et la dose réduite à 264 (24%) patients.  Parmi ceux-ci, la dose réduite correspondait à l’information posologique de Santé Canada chez 154 patients (58%).  La dose standard correspondait chez 805 (95%).  Ainsi, 14% des patients sous AOD pour lesquels la dose pouvait être déterminée recevaient une dose non conforme aux recommandations posologiques; 10% recevaient une dose plus faible que celle recommandée et 4% recevaient une dose standard qui aurait dû être réduite.  La répartition des AOD par dose et conformité est indiquée au tableau 2. </a:t>
            </a:r>
          </a:p>
          <a:p>
            <a:r>
              <a:rPr lang="fr-CA" dirty="0"/>
              <a:t>Les raisons non mutuellement exclusives d’utiliser des doses réduites d’AOD non conformes (110 patients) sont indiquées au tableau 3.   Les trois premières raisons citées par les médecins fournissant les données issues de dossiers médicaux sur support papier étaient l’âge de 80 ans ou plus (58%), un taux de créatinine élevé (créatinine 133 µmol/L ou plus ou </a:t>
            </a:r>
            <a:r>
              <a:rPr lang="fr-CA" dirty="0" err="1"/>
              <a:t>TFGe</a:t>
            </a:r>
            <a:r>
              <a:rPr lang="fr-CA" dirty="0"/>
              <a:t> inférieur à 50 </a:t>
            </a:r>
            <a:r>
              <a:rPr lang="fr-CA" dirty="0" err="1"/>
              <a:t>mL</a:t>
            </a:r>
            <a:r>
              <a:rPr lang="fr-CA" dirty="0"/>
              <a:t>/min/1,73 m</a:t>
            </a:r>
            <a:r>
              <a:rPr lang="fr-CA" baseline="30000" dirty="0"/>
              <a:t>2</a:t>
            </a:r>
            <a:r>
              <a:rPr lang="fr-CA" dirty="0"/>
              <a:t>) (35%) et antécédents d’hémorragie ou dose recommandée par un spécialiste (17% respectivement).  Pour les patients inclus dans le système de DME, les 3 premières raisons que les médecins ont fournies pour justifier les doses réduites non conformes étaient un taux de créatinine élevé/un faible </a:t>
            </a:r>
            <a:r>
              <a:rPr lang="fr-CA" dirty="0" err="1"/>
              <a:t>TFGe</a:t>
            </a:r>
            <a:r>
              <a:rPr lang="fr-CA" dirty="0"/>
              <a:t> (36%), la dose recommandée par un spécialiste (29%) et un risque hémorragique élevé (22%).  On notera que l’âge de 80 ans ou plus n’était pas indiqué comme raison spécifique dans le système de DME.  Les caractéristiques des patients dont les informations provenaient de dossiers sur support papier par AOD sont indiquées dans l’annexe C supplémentaire.</a:t>
            </a:r>
          </a:p>
          <a:p>
            <a:r>
              <a:rPr lang="fr-CA" dirty="0"/>
              <a:t> </a:t>
            </a:r>
          </a:p>
          <a:p>
            <a:r>
              <a:rPr lang="fr-CA" dirty="0"/>
              <a:t> </a:t>
            </a:r>
            <a:endParaRPr lang="fr-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373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Plus de 8 patients canadiens sur 10 atteints de FANV dans notre étude reçoivent un AOD pour la prévention de l’AVC</a:t>
            </a:r>
            <a:r>
              <a:rPr lang="fr-CA" baseline="0" noProof="0" dirty="0"/>
              <a:t> conformément aux recommandations des lignes directrices sur la FA de la SCC.</a:t>
            </a:r>
            <a:endParaRPr lang="fr-CA" noProof="0"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42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fr-CA" sz="1000" noProof="0" dirty="0"/>
              <a:t>Parmi les 556 patients atteints de FA sous</a:t>
            </a:r>
            <a:r>
              <a:rPr lang="fr-CA" sz="1000" baseline="0" noProof="0" dirty="0"/>
              <a:t> </a:t>
            </a:r>
            <a:r>
              <a:rPr lang="fr-CA" sz="1000" baseline="0" noProof="0" dirty="0" err="1"/>
              <a:t>a</a:t>
            </a:r>
            <a:r>
              <a:rPr lang="fr-CA" sz="1000" noProof="0" dirty="0" err="1"/>
              <a:t>pixaban</a:t>
            </a:r>
            <a:r>
              <a:rPr lang="fr-CA" sz="1000" noProof="0" dirty="0"/>
              <a:t>, 23% ont reçu une dose réduite de 2,5</a:t>
            </a:r>
            <a:r>
              <a:rPr lang="fr-CA" sz="1000" baseline="0" noProof="0" dirty="0"/>
              <a:t> mg </a:t>
            </a:r>
            <a:r>
              <a:rPr lang="fr-CA" sz="1000" baseline="0" noProof="0" dirty="0" err="1"/>
              <a:t>bid</a:t>
            </a:r>
            <a:r>
              <a:rPr lang="fr-CA" sz="1000" baseline="0" noProof="0" dirty="0"/>
              <a:t>  dont environ la moitié (13% du total) ne satisfaisait pas 2 des trois critères “ABC” (âge ≥ 80 ans, poids corporel ≤ 60 kg, créatinine ≥ 133)</a:t>
            </a:r>
          </a:p>
          <a:p>
            <a:pPr marL="181240" indent="-181240">
              <a:buFont typeface="Arial"/>
              <a:buChar char="•"/>
            </a:pPr>
            <a:r>
              <a:rPr lang="fr-CA" sz="1000" baseline="0" noProof="0" dirty="0"/>
              <a:t>Parmi les 181 patients sous dabigatran, 38% recevaient la faible dose de 110 mg </a:t>
            </a:r>
            <a:r>
              <a:rPr lang="fr-CA" sz="1000" baseline="0" noProof="0" dirty="0" err="1"/>
              <a:t>bid</a:t>
            </a:r>
            <a:r>
              <a:rPr lang="fr-CA" sz="1000" baseline="0" noProof="0" dirty="0"/>
              <a:t> et seulement 4% recevaient une dose qui était en désaccord avec les lignes directrices canadiennes actuelles</a:t>
            </a:r>
          </a:p>
          <a:p>
            <a:pPr marL="181240" indent="-181240">
              <a:buFont typeface="Arial"/>
              <a:buChar char="•"/>
            </a:pPr>
            <a:r>
              <a:rPr lang="fr-CA" sz="1000" baseline="0" noProof="0" dirty="0"/>
              <a:t>Parmi les 369 patients sous </a:t>
            </a:r>
            <a:r>
              <a:rPr lang="fr-CA" sz="1000" baseline="0" noProof="0" dirty="0" err="1"/>
              <a:t>rivaroxaban</a:t>
            </a:r>
            <a:r>
              <a:rPr lang="fr-CA" sz="1000" baseline="0" noProof="0" dirty="0"/>
              <a:t>, 18% recevaient la faible dose et chez 8 % d’entre eux, la dose avait été réduite à 15 mg par jour de façon inappropriée.</a:t>
            </a:r>
          </a:p>
          <a:p>
            <a:pPr marL="181240" indent="-181240">
              <a:buFont typeface="Arial"/>
              <a:buChar char="•"/>
            </a:pPr>
            <a:r>
              <a:rPr lang="fr-CA" sz="1000" dirty="0"/>
              <a:t>Dans l’ensemble</a:t>
            </a:r>
            <a:r>
              <a:rPr lang="fr-CA" sz="1000" baseline="0" noProof="0" dirty="0"/>
              <a:t>, le message est qu’il y a place à amélioration par une plus grande dissémination des connaissances.</a:t>
            </a:r>
            <a:endParaRPr lang="fr-CA" sz="1000"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796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97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sz="1200" kern="1200" dirty="0">
                <a:solidFill>
                  <a:schemeClr val="tx1"/>
                </a:solidFill>
                <a:effectLst/>
                <a:latin typeface="+mn-lt"/>
                <a:ea typeface="+mn-ea"/>
                <a:cs typeface="+mn-cs"/>
              </a:rPr>
              <a:t>Standard dose = Dose usuelle</a:t>
            </a:r>
            <a:endParaRPr lang="en-US" sz="1200" kern="1200" dirty="0">
              <a:solidFill>
                <a:schemeClr val="tx1"/>
              </a:solidFill>
              <a:effectLst/>
              <a:latin typeface="+mn-lt"/>
              <a:ea typeface="+mn-ea"/>
              <a:cs typeface="+mn-cs"/>
            </a:endParaRPr>
          </a:p>
          <a:p>
            <a:r>
              <a:rPr lang="fr-CA" sz="1200" kern="1200" dirty="0" err="1">
                <a:solidFill>
                  <a:schemeClr val="tx1"/>
                </a:solidFill>
                <a:effectLst/>
                <a:latin typeface="+mn-lt"/>
                <a:ea typeface="+mn-ea"/>
                <a:cs typeface="+mn-cs"/>
              </a:rPr>
              <a:t>Reduced</a:t>
            </a:r>
            <a:r>
              <a:rPr lang="fr-CA" sz="1200" kern="1200" dirty="0">
                <a:solidFill>
                  <a:schemeClr val="tx1"/>
                </a:solidFill>
                <a:effectLst/>
                <a:latin typeface="+mn-lt"/>
                <a:ea typeface="+mn-ea"/>
                <a:cs typeface="+mn-cs"/>
              </a:rPr>
              <a:t> dose = Dose réduite</a:t>
            </a:r>
            <a:endParaRPr lang="en-US" sz="1200" kern="1200" dirty="0">
              <a:solidFill>
                <a:schemeClr val="tx1"/>
              </a:solidFill>
              <a:effectLst/>
              <a:latin typeface="+mn-lt"/>
              <a:ea typeface="+mn-ea"/>
              <a:cs typeface="+mn-cs"/>
            </a:endParaRPr>
          </a:p>
          <a:p>
            <a:r>
              <a:rPr lang="fr-CA" sz="1200" kern="1200" dirty="0" err="1">
                <a:solidFill>
                  <a:schemeClr val="tx1"/>
                </a:solidFill>
                <a:effectLst/>
                <a:latin typeface="+mn-lt"/>
                <a:ea typeface="+mn-ea"/>
                <a:cs typeface="+mn-cs"/>
              </a:rPr>
              <a:t>Standardized</a:t>
            </a:r>
            <a:r>
              <a:rPr lang="fr-CA" sz="1200" kern="1200" dirty="0">
                <a:solidFill>
                  <a:schemeClr val="tx1"/>
                </a:solidFill>
                <a:effectLst/>
                <a:latin typeface="+mn-lt"/>
                <a:ea typeface="+mn-ea"/>
                <a:cs typeface="+mn-cs"/>
              </a:rPr>
              <a:t> </a:t>
            </a:r>
            <a:r>
              <a:rPr lang="fr-CA" sz="1200" kern="1200" dirty="0" err="1">
                <a:solidFill>
                  <a:schemeClr val="tx1"/>
                </a:solidFill>
                <a:effectLst/>
                <a:latin typeface="+mn-lt"/>
                <a:ea typeface="+mn-ea"/>
                <a:cs typeface="+mn-cs"/>
              </a:rPr>
              <a:t>absolute</a:t>
            </a:r>
            <a:r>
              <a:rPr lang="fr-CA" sz="1200" kern="1200" dirty="0">
                <a:solidFill>
                  <a:schemeClr val="tx1"/>
                </a:solidFill>
                <a:effectLst/>
                <a:latin typeface="+mn-lt"/>
                <a:ea typeface="+mn-ea"/>
                <a:cs typeface="+mn-cs"/>
              </a:rPr>
              <a:t> </a:t>
            </a:r>
            <a:r>
              <a:rPr lang="fr-CA" sz="1200" kern="1200" dirty="0" err="1">
                <a:solidFill>
                  <a:schemeClr val="tx1"/>
                </a:solidFill>
                <a:effectLst/>
                <a:latin typeface="+mn-lt"/>
                <a:ea typeface="+mn-ea"/>
                <a:cs typeface="+mn-cs"/>
              </a:rPr>
              <a:t>risk</a:t>
            </a:r>
            <a:r>
              <a:rPr lang="fr-CA" sz="1200" kern="1200" dirty="0">
                <a:solidFill>
                  <a:schemeClr val="tx1"/>
                </a:solidFill>
                <a:effectLst/>
                <a:latin typeface="+mn-lt"/>
                <a:ea typeface="+mn-ea"/>
                <a:cs typeface="+mn-cs"/>
              </a:rPr>
              <a:t> (%) = Risque absolu normalisé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Stroke/thromboembolism = AVC/Thrombo-</a:t>
            </a:r>
            <a:r>
              <a:rPr lang="en-US" sz="1200" kern="1200" dirty="0" err="1">
                <a:solidFill>
                  <a:schemeClr val="tx1"/>
                </a:solidFill>
                <a:effectLst/>
                <a:latin typeface="+mn-lt"/>
                <a:ea typeface="+mn-ea"/>
                <a:cs typeface="+mn-cs"/>
              </a:rPr>
              <a:t>embolie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Major bleeding = </a:t>
            </a:r>
            <a:r>
              <a:rPr lang="en-US" sz="1200" kern="1200" dirty="0" err="1">
                <a:solidFill>
                  <a:schemeClr val="tx1"/>
                </a:solidFill>
                <a:effectLst/>
                <a:latin typeface="+mn-lt"/>
                <a:ea typeface="+mn-ea"/>
                <a:cs typeface="+mn-cs"/>
              </a:rPr>
              <a:t>Hémorragie</a:t>
            </a:r>
            <a:r>
              <a:rPr lang="en-US" sz="1200" kern="1200" dirty="0">
                <a:solidFill>
                  <a:schemeClr val="tx1"/>
                </a:solidFill>
                <a:effectLst/>
                <a:latin typeface="+mn-lt"/>
                <a:ea typeface="+mn-ea"/>
                <a:cs typeface="+mn-cs"/>
              </a:rPr>
              <a:t> majeure</a:t>
            </a:r>
          </a:p>
          <a:p>
            <a:r>
              <a:rPr lang="en-US" sz="1200" kern="1200" dirty="0">
                <a:solidFill>
                  <a:schemeClr val="tx1"/>
                </a:solidFill>
                <a:effectLst/>
                <a:latin typeface="+mn-lt"/>
                <a:ea typeface="+mn-ea"/>
                <a:cs typeface="+mn-cs"/>
              </a:rPr>
              <a:t>Time since oral anticoagulation was initiated (months) = Temps </a:t>
            </a:r>
            <a:r>
              <a:rPr lang="en-US" sz="1200" kern="1200" dirty="0" err="1">
                <a:solidFill>
                  <a:schemeClr val="tx1"/>
                </a:solidFill>
                <a:effectLst/>
                <a:latin typeface="+mn-lt"/>
                <a:ea typeface="+mn-ea"/>
                <a:cs typeface="+mn-cs"/>
              </a:rPr>
              <a:t>écoulé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depuis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l’initiation</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l’anticoagulation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orale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mois</a:t>
            </a:r>
            <a:r>
              <a:rPr lang="en-US"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*Head-to-head studies have not been conducted, therefore comparative safety and efficacy have not been established = Des études comparatives directives </a:t>
            </a:r>
            <a:r>
              <a:rPr lang="en-GB" sz="1200" kern="1200" dirty="0" err="1">
                <a:solidFill>
                  <a:schemeClr val="tx1"/>
                </a:solidFill>
                <a:effectLst/>
                <a:latin typeface="+mn-lt"/>
                <a:ea typeface="+mn-ea"/>
                <a:cs typeface="+mn-cs"/>
              </a:rPr>
              <a:t>n’ont</a:t>
            </a:r>
            <a:r>
              <a:rPr lang="en-GB" sz="1200" kern="1200" dirty="0">
                <a:solidFill>
                  <a:schemeClr val="tx1"/>
                </a:solidFill>
                <a:effectLst/>
                <a:latin typeface="+mn-lt"/>
                <a:ea typeface="+mn-ea"/>
                <a:cs typeface="+mn-cs"/>
              </a:rPr>
              <a:t> pas </a:t>
            </a:r>
            <a:r>
              <a:rPr lang="en-GB" sz="1200" kern="1200" dirty="0" err="1">
                <a:solidFill>
                  <a:schemeClr val="tx1"/>
                </a:solidFill>
                <a:effectLst/>
                <a:latin typeface="+mn-lt"/>
                <a:ea typeface="+mn-ea"/>
                <a:cs typeface="+mn-cs"/>
              </a:rPr>
              <a:t>été</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réalisées</a:t>
            </a:r>
            <a:r>
              <a:rPr lang="en-GB" sz="1200" kern="1200" dirty="0">
                <a:solidFill>
                  <a:schemeClr val="tx1"/>
                </a:solidFill>
                <a:effectLst/>
                <a:latin typeface="+mn-lt"/>
                <a:ea typeface="+mn-ea"/>
                <a:cs typeface="+mn-cs"/>
              </a:rPr>
              <a:t> et par </a:t>
            </a:r>
            <a:r>
              <a:rPr lang="en-GB" sz="1200" kern="1200" dirty="0" err="1">
                <a:solidFill>
                  <a:schemeClr val="tx1"/>
                </a:solidFill>
                <a:effectLst/>
                <a:latin typeface="+mn-lt"/>
                <a:ea typeface="+mn-ea"/>
                <a:cs typeface="+mn-cs"/>
              </a:rPr>
              <a:t>conséquent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l’innocuité</a:t>
            </a:r>
            <a:r>
              <a:rPr lang="en-GB" sz="1200" kern="1200" dirty="0">
                <a:solidFill>
                  <a:schemeClr val="tx1"/>
                </a:solidFill>
                <a:effectLst/>
                <a:latin typeface="+mn-lt"/>
                <a:ea typeface="+mn-ea"/>
                <a:cs typeface="+mn-cs"/>
              </a:rPr>
              <a:t> et </a:t>
            </a:r>
            <a:r>
              <a:rPr lang="en-GB" sz="1200" kern="1200" dirty="0" err="1">
                <a:solidFill>
                  <a:schemeClr val="tx1"/>
                </a:solidFill>
                <a:effectLst/>
                <a:latin typeface="+mn-lt"/>
                <a:ea typeface="+mn-ea"/>
                <a:cs typeface="+mn-cs"/>
              </a:rPr>
              <a:t>l’efficacité</a:t>
            </a:r>
            <a:r>
              <a:rPr lang="en-GB" sz="1200" kern="1200" dirty="0">
                <a:solidFill>
                  <a:schemeClr val="tx1"/>
                </a:solidFill>
                <a:effectLst/>
                <a:latin typeface="+mn-lt"/>
                <a:ea typeface="+mn-ea"/>
                <a:cs typeface="+mn-cs"/>
              </a:rPr>
              <a:t> comparatives </a:t>
            </a:r>
            <a:r>
              <a:rPr lang="en-GB" sz="1200" kern="1200" dirty="0" err="1">
                <a:solidFill>
                  <a:schemeClr val="tx1"/>
                </a:solidFill>
                <a:effectLst/>
                <a:latin typeface="+mn-lt"/>
                <a:ea typeface="+mn-ea"/>
                <a:cs typeface="+mn-cs"/>
              </a:rPr>
              <a:t>n’ont</a:t>
            </a:r>
            <a:r>
              <a:rPr lang="en-GB" sz="1200" kern="1200" dirty="0">
                <a:solidFill>
                  <a:schemeClr val="tx1"/>
                </a:solidFill>
                <a:effectLst/>
                <a:latin typeface="+mn-lt"/>
                <a:ea typeface="+mn-ea"/>
                <a:cs typeface="+mn-cs"/>
              </a:rPr>
              <a:t> pas </a:t>
            </a:r>
            <a:r>
              <a:rPr lang="en-GB" sz="1200" kern="1200" dirty="0" err="1">
                <a:solidFill>
                  <a:schemeClr val="tx1"/>
                </a:solidFill>
                <a:effectLst/>
                <a:latin typeface="+mn-lt"/>
                <a:ea typeface="+mn-ea"/>
                <a:cs typeface="+mn-cs"/>
              </a:rPr>
              <a:t>été</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établies</a:t>
            </a:r>
            <a:endParaRPr lang="en-US" sz="1200" kern="1200" dirty="0">
              <a:solidFill>
                <a:schemeClr val="tx1"/>
              </a:solidFill>
              <a:effectLst/>
              <a:latin typeface="+mn-lt"/>
              <a:ea typeface="+mn-ea"/>
              <a:cs typeface="+mn-cs"/>
            </a:endParaRPr>
          </a:p>
          <a:p>
            <a:endParaRPr lang="en-CA" b="1" dirty="0"/>
          </a:p>
          <a:p>
            <a:endParaRPr lang="en-CA" b="1" dirty="0"/>
          </a:p>
          <a:p>
            <a:r>
              <a:rPr lang="fr-CA" sz="1200" kern="1200" noProof="0" dirty="0">
                <a:solidFill>
                  <a:schemeClr val="tx1"/>
                </a:solidFill>
                <a:effectLst/>
              </a:rPr>
              <a:t>Renseignements généraux</a:t>
            </a:r>
          </a:p>
          <a:p>
            <a:endParaRPr lang="fr-CA" sz="1200" b="0" kern="1200" noProof="0" dirty="0">
              <a:solidFill>
                <a:schemeClr val="tx1"/>
              </a:solidFill>
              <a:effectLst/>
              <a:latin typeface="+mn-lt"/>
              <a:ea typeface="+mn-ea"/>
              <a:cs typeface="+mn-cs"/>
            </a:endParaRPr>
          </a:p>
          <a:p>
            <a:r>
              <a:rPr lang="fr-CA" noProof="0" dirty="0">
                <a:effectLst/>
              </a:rPr>
              <a:t>Les données comparatives sur les anticoagulants oraux directs (AOD) manquent chez les patients atteints de fibrillation auriculaire (FA).</a:t>
            </a:r>
          </a:p>
          <a:p>
            <a:r>
              <a:rPr lang="fr-CA" sz="1200" b="1" kern="1200" noProof="0" dirty="0">
                <a:solidFill>
                  <a:schemeClr val="tx1"/>
                </a:solidFill>
                <a:effectLst/>
                <a:latin typeface="+mn-lt"/>
                <a:ea typeface="+mn-ea"/>
                <a:cs typeface="+mn-cs"/>
              </a:rPr>
              <a:t>Objectif</a:t>
            </a:r>
          </a:p>
          <a:p>
            <a:r>
              <a:rPr lang="fr-CA" noProof="0" dirty="0">
                <a:effectLst/>
              </a:rPr>
              <a:t>Nous avons comparé l’</a:t>
            </a:r>
            <a:r>
              <a:rPr lang="fr-CA" noProof="0" dirty="0" err="1">
                <a:effectLst/>
              </a:rPr>
              <a:t>efficacit</a:t>
            </a:r>
            <a:r>
              <a:rPr lang="fr-CA" dirty="0"/>
              <a:t>é et l’innocuité d’une dose standard et d’une dose réduite d’AOD chez des patients atteints de FA</a:t>
            </a:r>
            <a:r>
              <a:rPr lang="fr-CA" noProof="0" dirty="0">
                <a:effectLst/>
              </a:rPr>
              <a:t>.</a:t>
            </a:r>
          </a:p>
          <a:p>
            <a:r>
              <a:rPr lang="fr-CA" sz="1200" b="1" kern="1200" noProof="0" dirty="0">
                <a:solidFill>
                  <a:schemeClr val="tx1"/>
                </a:solidFill>
                <a:effectLst/>
                <a:latin typeface="+mn-lt"/>
                <a:ea typeface="+mn-ea"/>
                <a:cs typeface="+mn-cs"/>
              </a:rPr>
              <a:t>Méthodes</a:t>
            </a:r>
          </a:p>
          <a:p>
            <a:r>
              <a:rPr lang="fr-CA" noProof="0" dirty="0">
                <a:effectLst/>
              </a:rPr>
              <a:t>En utilisant des registres danois nationaux, nous avons inclus tous les patients atteints de FA n’ayant jamais reçu d’</a:t>
            </a:r>
            <a:r>
              <a:rPr lang="fr-CA" dirty="0"/>
              <a:t>anticoagulants oraux qui ont commencé un traitement par un AOD</a:t>
            </a:r>
            <a:r>
              <a:rPr lang="fr-CA" noProof="0" dirty="0">
                <a:effectLst/>
              </a:rPr>
              <a:t> (2012–2016). Les régressions de Cox multiples axées sur les événements et la mortalité ont été combinées pour calculer les effets moyens du traitement en tant que différences standardisées à 1 an dans les risques d’AVC et d’hémorragie (formule-g).</a:t>
            </a:r>
          </a:p>
          <a:p>
            <a:r>
              <a:rPr lang="fr-CA" sz="1200" b="1" kern="1200" noProof="0" dirty="0">
                <a:solidFill>
                  <a:schemeClr val="tx1"/>
                </a:solidFill>
                <a:effectLst/>
                <a:latin typeface="+mn-lt"/>
                <a:ea typeface="+mn-ea"/>
                <a:cs typeface="+mn-cs"/>
              </a:rPr>
              <a:t>Résultats</a:t>
            </a:r>
          </a:p>
          <a:p>
            <a:r>
              <a:rPr lang="fr-CA" noProof="0" dirty="0">
                <a:effectLst/>
              </a:rPr>
              <a:t>Parmi les 31 522 patients atteints de FA, la distribution des AOD/doses était la suivante : dose standard de dabigatran (22,4%), dose réduite de dabigatran (14,0%), dose standard de </a:t>
            </a:r>
            <a:r>
              <a:rPr lang="fr-CA" noProof="0" dirty="0" err="1">
                <a:effectLst/>
              </a:rPr>
              <a:t>rivaroxaban</a:t>
            </a:r>
            <a:r>
              <a:rPr lang="fr-CA" noProof="0" dirty="0">
                <a:effectLst/>
              </a:rPr>
              <a:t> (21,8%), dose réduite de </a:t>
            </a:r>
            <a:r>
              <a:rPr lang="fr-CA" noProof="0" dirty="0" err="1">
                <a:effectLst/>
              </a:rPr>
              <a:t>rivaroxaban</a:t>
            </a:r>
            <a:r>
              <a:rPr lang="fr-CA" noProof="0" dirty="0">
                <a:effectLst/>
              </a:rPr>
              <a:t> (6,7%), dose standard d’</a:t>
            </a:r>
            <a:r>
              <a:rPr lang="fr-CA" noProof="0" dirty="0" err="1">
                <a:effectLst/>
              </a:rPr>
              <a:t>apixaban</a:t>
            </a:r>
            <a:r>
              <a:rPr lang="fr-CA" noProof="0" dirty="0">
                <a:effectLst/>
              </a:rPr>
              <a:t> (22,9%) et dose réduite d’</a:t>
            </a:r>
            <a:r>
              <a:rPr lang="fr-CA" noProof="0" dirty="0" err="1">
                <a:effectLst/>
              </a:rPr>
              <a:t>apixaban</a:t>
            </a:r>
            <a:r>
              <a:rPr lang="fr-CA" noProof="0" dirty="0">
                <a:effectLst/>
              </a:rPr>
              <a:t> (12,2%). Les risques absolus </a:t>
            </a:r>
            <a:r>
              <a:rPr lang="fr-CA" dirty="0"/>
              <a:t>standardisés d’AVC/</a:t>
            </a:r>
            <a:r>
              <a:rPr lang="fr-CA" dirty="0" err="1"/>
              <a:t>thrombo</a:t>
            </a:r>
            <a:r>
              <a:rPr lang="fr-CA" dirty="0"/>
              <a:t>-embolie à </a:t>
            </a:r>
            <a:r>
              <a:rPr lang="fr-CA" noProof="0" dirty="0">
                <a:effectLst/>
              </a:rPr>
              <a:t>1 an étaient de 1,73–1,98% et de 2,51–2,78% avec la dose standard et la dose réduite d’AOD, respectivement, sans différence statistiquement significative entre les AOD pour une dose donnée. La comparaison des doses standards montre que le risque absolu standardisé à 1 an (IC à 95%) pour l’hémorragie majeure était  de 2,78% (2,42–3,17%) pour le </a:t>
            </a:r>
            <a:r>
              <a:rPr lang="fr-CA" noProof="0" dirty="0" err="1">
                <a:effectLst/>
              </a:rPr>
              <a:t>rivaroxaban</a:t>
            </a:r>
            <a:r>
              <a:rPr lang="fr-CA" noProof="0" dirty="0">
                <a:effectLst/>
              </a:rPr>
              <a:t>; les </a:t>
            </a:r>
            <a:r>
              <a:rPr lang="fr-CA" dirty="0"/>
              <a:t>différences correspondantes dans </a:t>
            </a:r>
            <a:r>
              <a:rPr lang="fr-CA" noProof="0" dirty="0">
                <a:effectLst/>
              </a:rPr>
              <a:t>le risque absolu (IC à 95%) étaient pour le dabigatran de −0,93% (−1,45% à −0,38%) et pour l’</a:t>
            </a:r>
            <a:r>
              <a:rPr lang="fr-CA" noProof="0" dirty="0" err="1">
                <a:effectLst/>
              </a:rPr>
              <a:t>apixaban</a:t>
            </a:r>
            <a:r>
              <a:rPr lang="fr-CA" noProof="0" dirty="0">
                <a:effectLst/>
              </a:rPr>
              <a:t>, de −0,54% (−0,99% à −0,05%). Les résultats pour l’hémorragie majeure étaient similaires pour la dose réduite d’</a:t>
            </a:r>
            <a:r>
              <a:rPr lang="fr-CA" dirty="0"/>
              <a:t>AOD</a:t>
            </a:r>
            <a:r>
              <a:rPr lang="fr-CA" noProof="0" dirty="0">
                <a:effectLst/>
              </a:rPr>
              <a:t>. Le risque absolu standardisé à 1 an (IC à 95%) pour l’hémorragie intracrânienne était pour la dose standard de dabigatran de 0,19% (0,22–0,50%); les différences correspondante dans le risque absolu (IC à 95%) étaient pour le </a:t>
            </a:r>
            <a:r>
              <a:rPr lang="fr-CA" noProof="0" dirty="0" err="1">
                <a:effectLst/>
              </a:rPr>
              <a:t>rivaroxaban</a:t>
            </a:r>
            <a:r>
              <a:rPr lang="fr-CA" noProof="0" dirty="0">
                <a:effectLst/>
              </a:rPr>
              <a:t> de 0,23% (0,06–0,41%) et pour l’</a:t>
            </a:r>
            <a:r>
              <a:rPr lang="fr-CA" noProof="0" dirty="0" err="1">
                <a:effectLst/>
              </a:rPr>
              <a:t>apixaban</a:t>
            </a:r>
            <a:r>
              <a:rPr lang="fr-CA" noProof="0" dirty="0">
                <a:effectLst/>
              </a:rPr>
              <a:t>, de 0,18% (0,01–0,34%).</a:t>
            </a:r>
          </a:p>
          <a:p>
            <a:r>
              <a:rPr lang="fr-CA" sz="1200" b="1" kern="1200" noProof="0" dirty="0">
                <a:solidFill>
                  <a:schemeClr val="tx1"/>
                </a:solidFill>
                <a:effectLst/>
                <a:latin typeface="+mn-lt"/>
                <a:ea typeface="+mn-ea"/>
                <a:cs typeface="+mn-cs"/>
              </a:rPr>
              <a:t>Conclusions</a:t>
            </a:r>
          </a:p>
          <a:p>
            <a:r>
              <a:rPr lang="fr-CA" noProof="0" dirty="0">
                <a:effectLst/>
              </a:rPr>
              <a:t>Les AOD à une dose standard et à une dose réduite, respectivement, n’ont montré aucune différence significative en termes de risque en ce qui concerne l’AVC/la </a:t>
            </a:r>
            <a:r>
              <a:rPr lang="fr-CA" noProof="0" dirty="0" err="1">
                <a:effectLst/>
              </a:rPr>
              <a:t>thrombo</a:t>
            </a:r>
            <a:r>
              <a:rPr lang="fr-CA" noProof="0" dirty="0">
                <a:effectLst/>
              </a:rPr>
              <a:t>-embolie associés. Le </a:t>
            </a:r>
            <a:r>
              <a:rPr lang="fr-CA" noProof="0" dirty="0" err="1">
                <a:effectLst/>
              </a:rPr>
              <a:t>rivaroxaban</a:t>
            </a:r>
            <a:r>
              <a:rPr lang="fr-CA" noProof="0" dirty="0">
                <a:effectLst/>
              </a:rPr>
              <a:t> était associé à un risque hémorragique plus élevé comparativement au dabigatran et à l’</a:t>
            </a:r>
            <a:r>
              <a:rPr lang="fr-CA" noProof="0" dirty="0" err="1">
                <a:effectLst/>
              </a:rPr>
              <a:t>apixaban</a:t>
            </a:r>
            <a:r>
              <a:rPr lang="fr-CA" noProof="0" dirty="0">
                <a:effectLst/>
              </a:rPr>
              <a:t> et le dabigatran était associé à un risque d’hémorragie intracrânienne plus faible comparativement au </a:t>
            </a:r>
            <a:r>
              <a:rPr lang="fr-CA" noProof="0" dirty="0" err="1">
                <a:effectLst/>
              </a:rPr>
              <a:t>rivaroxaban</a:t>
            </a:r>
            <a:r>
              <a:rPr lang="fr-CA" noProof="0" dirty="0">
                <a:effectLst/>
              </a:rPr>
              <a:t> et à l’</a:t>
            </a:r>
            <a:r>
              <a:rPr lang="fr-CA" noProof="0" dirty="0" err="1">
                <a:effectLst/>
              </a:rPr>
              <a:t>apixaban</a:t>
            </a:r>
            <a:r>
              <a:rPr lang="fr-CA" noProof="0" dirty="0">
                <a:effectLst/>
              </a:rPr>
              <a:t>.</a:t>
            </a:r>
          </a:p>
          <a:p>
            <a:br>
              <a:rPr lang="en-CA" dirty="0"/>
            </a:br>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637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noProof="0" dirty="0"/>
              <a:t>Bien que la fonction rénale et le poids corporel tendent à diminuer avec l’âge,</a:t>
            </a:r>
            <a:r>
              <a:rPr lang="fr-CA" baseline="0" noProof="0" dirty="0"/>
              <a:t> les effets bénéfiques des AOD dépendent des doses administrées en fonction de données probantes.</a:t>
            </a:r>
            <a:r>
              <a:rPr lang="fr-CA" noProof="0" dirty="0"/>
              <a:t> </a:t>
            </a:r>
          </a:p>
          <a:p>
            <a:endParaRPr lang="fr-CA" sz="800" noProof="0" dirty="0"/>
          </a:p>
          <a:p>
            <a:r>
              <a:rPr lang="fr-CA" noProof="0" dirty="0"/>
              <a:t>Les effets bénéfiques des AOD comparativement</a:t>
            </a:r>
            <a:r>
              <a:rPr lang="fr-CA" baseline="0" noProof="0" dirty="0"/>
              <a:t> à la</a:t>
            </a:r>
            <a:r>
              <a:rPr lang="fr-CA" noProof="0" dirty="0"/>
              <a:t> warfarine sont maintenus</a:t>
            </a:r>
            <a:r>
              <a:rPr lang="fr-CA" baseline="0" noProof="0" dirty="0"/>
              <a:t> aux doses utilisées dans les ERC</a:t>
            </a:r>
            <a:r>
              <a:rPr lang="fr-CA" noProof="0" dirty="0"/>
              <a:t>; i.e.,</a:t>
            </a:r>
            <a:r>
              <a:rPr lang="fr-CA" baseline="0" noProof="0" dirty="0"/>
              <a:t> il n’est PAS nécessaire de réduire les doses au-delà des critères de réduction des doses appliqués dans les essais cliniques</a:t>
            </a:r>
            <a:r>
              <a:rPr lang="fr-CA" noProof="0" dirty="0"/>
              <a:t> </a:t>
            </a:r>
          </a:p>
          <a:p>
            <a:endParaRPr lang="fr-CA" sz="800" noProof="0" dirty="0"/>
          </a:p>
          <a:p>
            <a:r>
              <a:rPr lang="fr-CA" noProof="0" dirty="0"/>
              <a:t>Il n’y</a:t>
            </a:r>
            <a:r>
              <a:rPr lang="fr-CA" baseline="0" noProof="0" dirty="0"/>
              <a:t> a aucune raison d’utiliser des doses réduites d’AOD chez les patients qui ne répondent pas aux critères de réduction des doses dans les ERC – le risque est une efficacité réduite</a:t>
            </a:r>
            <a:r>
              <a:rPr lang="fr-CA" noProof="0" dirty="0"/>
              <a:t> </a:t>
            </a:r>
          </a:p>
          <a:p>
            <a:endParaRPr lang="fr-CA" sz="800" noProof="0" dirty="0"/>
          </a:p>
          <a:p>
            <a:r>
              <a:rPr lang="fr-CA" noProof="0" dirty="0"/>
              <a:t>La</a:t>
            </a:r>
            <a:r>
              <a:rPr lang="fr-CA" baseline="0" noProof="0" dirty="0"/>
              <a:t> réduction de la dose est fondée sur la fonction rénale, l’âge et le poids corporel</a:t>
            </a:r>
            <a:endParaRPr lang="fr-CA" noProof="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173178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39.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1.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5.wdp"/><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microsoft.com/office/2007/relationships/hdphoto" Target="../media/hdphoto5.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3.png"/><Relationship Id="rId5" Type="http://schemas.openxmlformats.org/officeDocument/2006/relationships/tags" Target="../tags/tag5.xml"/><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tags" Target="../tags/tag11.xml"/><Relationship Id="rId7" Type="http://schemas.openxmlformats.org/officeDocument/2006/relationships/image" Target="../media/image1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tags" Target="../tags/tag12.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14.xml"/><Relationship Id="rId1" Type="http://schemas.openxmlformats.org/officeDocument/2006/relationships/tags" Target="../tags/tag13.xml"/><Relationship Id="rId6" Type="http://schemas.microsoft.com/office/2007/relationships/hdphoto" Target="../media/hdphoto5.wdp"/><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5.wdp"/><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1.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2.png"/><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3.pn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png"/><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5.wdp"/><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10" Type="http://schemas.microsoft.com/office/2007/relationships/hdphoto" Target="../media/hdphoto4.wdp"/><Relationship Id="rId4" Type="http://schemas.openxmlformats.org/officeDocument/2006/relationships/image" Target="../media/image7.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4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Cas</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US" sz="4800" b="1" dirty="0">
                <a:solidFill>
                  <a:prstClr val="white"/>
                </a:solidFill>
                <a:latin typeface="Arial Narrow" pitchFamily="34" charset="0"/>
              </a:rPr>
              <a:t>n</a:t>
            </a:r>
            <a:r>
              <a:rPr lang="fr-FR" sz="4800" b="1" baseline="30000" dirty="0">
                <a:latin typeface="Arial Narrow" pitchFamily="34" charset="0"/>
              </a:rPr>
              <a:t>o</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9</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Jean Bella</a:t>
            </a:r>
            <a:endParaRPr kumimoji="0" lang="en-CA" sz="32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557116" y="1915300"/>
            <a:ext cx="5490335" cy="3477875"/>
          </a:xfrm>
          <a:prstGeom prst="rect">
            <a:avLst/>
          </a:prstGeom>
          <a:noFill/>
        </p:spPr>
        <p:txBody>
          <a:bodyPr wrap="square" rtlCol="0">
            <a:spAutoFit/>
          </a:bodyPr>
          <a:lstStyle/>
          <a:p>
            <a:pPr algn="ctr" defTabSz="914400"/>
            <a:r>
              <a:rPr lang="fr-FR" sz="4400" b="1" dirty="0">
                <a:ln w="10160">
                  <a:solidFill>
                    <a:prstClr val="black">
                      <a:lumMod val="65000"/>
                      <a:lumOff val="35000"/>
                    </a:prstClr>
                  </a:solidFill>
                  <a:prstDash val="solid"/>
                </a:ln>
                <a:solidFill>
                  <a:prstClr val="white"/>
                </a:solidFill>
                <a:latin typeface="Arial Narrow" panose="020B0606020202030204" pitchFamily="34" charset="0"/>
              </a:rPr>
              <a:t>Optimisation de l’utilisation et de la posologie des AOD chez les patients atteints de FA</a:t>
            </a:r>
          </a:p>
        </p:txBody>
      </p:sp>
      <p:pic>
        <p:nvPicPr>
          <p:cNvPr id="24" name="Picture 23" descr="A person looking at the camera&#10;&#10;Description automatically generated">
            <a:extLst>
              <a:ext uri="{FF2B5EF4-FFF2-40B4-BE49-F238E27FC236}">
                <a16:creationId xmlns:a16="http://schemas.microsoft.com/office/drawing/2014/main" id="{E1C4A913-907F-46DC-BDE1-1E68786AA09C}"/>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190582" y="2052647"/>
            <a:ext cx="2213895" cy="3329698"/>
          </a:xfrm>
          <a:prstGeom prst="rect">
            <a:avLst/>
          </a:prstGeom>
        </p:spPr>
      </p:pic>
      <p:pic>
        <p:nvPicPr>
          <p:cNvPr id="18" name="4E92DA43-5712-40E9-AFDC-2C1062C78C6F" descr="7646DFF2-B812-4635-AA57-5171E34E5A45@chrc">
            <a:extLst>
              <a:ext uri="{FF2B5EF4-FFF2-40B4-BE49-F238E27FC236}">
                <a16:creationId xmlns:a16="http://schemas.microsoft.com/office/drawing/2014/main" id="{57B818F8-6A6C-4300-A50D-5BF6CAC291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0014" y="536101"/>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541121" y="0"/>
            <a:ext cx="2643724" cy="1754326"/>
          </a:xfrm>
          <a:prstGeom prst="rect">
            <a:avLst/>
          </a:prstGeom>
          <a:noFill/>
        </p:spPr>
        <p:txBody>
          <a:bodyPr wrap="square">
            <a:spAutoFit/>
          </a:bodyPr>
          <a:lstStyle/>
          <a:p>
            <a:pPr>
              <a:defRPr/>
            </a:pPr>
            <a:r>
              <a:rPr lang="en-US" sz="5400" b="1" dirty="0" err="1">
                <a:solidFill>
                  <a:schemeClr val="bg1"/>
                </a:solidFill>
                <a:latin typeface="Arial Narrow" panose="020B0606020202030204" pitchFamily="34" charset="0"/>
              </a:rPr>
              <a:t>Cas</a:t>
            </a:r>
            <a:r>
              <a:rPr lang="en-US" sz="5400" b="1" dirty="0">
                <a:solidFill>
                  <a:schemeClr val="bg1"/>
                </a:solidFill>
                <a:latin typeface="Arial Narrow" panose="020B0606020202030204" pitchFamily="34" charset="0"/>
              </a:rPr>
              <a:t> n</a:t>
            </a:r>
            <a:r>
              <a:rPr lang="fr-FR" sz="5400" b="1" baseline="30000" dirty="0">
                <a:solidFill>
                  <a:schemeClr val="bg1"/>
                </a:solidFill>
                <a:latin typeface="Arial Narrow" pitchFamily="34" charset="0"/>
              </a:rPr>
              <a:t>o</a:t>
            </a:r>
            <a:r>
              <a:rPr lang="en-US" sz="5400" b="1" dirty="0">
                <a:solidFill>
                  <a:schemeClr val="bg1"/>
                </a:solidFill>
                <a:latin typeface="Arial Narrow" panose="020B0606020202030204" pitchFamily="34" charset="0"/>
              </a:rPr>
              <a:t> 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55864" y="5390129"/>
            <a:ext cx="1257348" cy="1433728"/>
          </a:xfrm>
          <a:prstGeom prst="rect">
            <a:avLst/>
          </a:prstGeom>
        </p:spPr>
      </p:pic>
      <p:sp>
        <p:nvSpPr>
          <p:cNvPr id="13" name="TextBox 12">
            <a:extLst>
              <a:ext uri="{FF2B5EF4-FFF2-40B4-BE49-F238E27FC236}">
                <a16:creationId xmlns:a16="http://schemas.microsoft.com/office/drawing/2014/main" id="{E2E8BD5B-5CCC-46C7-9386-98E844A0F2ED}"/>
              </a:ext>
            </a:extLst>
          </p:cNvPr>
          <p:cNvSpPr txBox="1"/>
          <p:nvPr/>
        </p:nvSpPr>
        <p:spPr>
          <a:xfrm>
            <a:off x="3701545" y="1693334"/>
            <a:ext cx="5070665" cy="1077217"/>
          </a:xfrm>
          <a:prstGeom prst="rect">
            <a:avLst/>
          </a:prstGeom>
          <a:solidFill>
            <a:srgbClr val="DCF4F8"/>
          </a:solidFill>
          <a:effectLst/>
        </p:spPr>
        <p:txBody>
          <a:bodyPr wrap="square" rtlCol="0">
            <a:spAutoFit/>
          </a:bodyPr>
          <a:lstStyle/>
          <a:p>
            <a:pPr lvl="0" algn="ctr">
              <a:defRPr/>
            </a:pPr>
            <a:r>
              <a:rPr lang="en-CA" sz="3200" b="1" dirty="0">
                <a:solidFill>
                  <a:prstClr val="black"/>
                </a:solidFill>
                <a:latin typeface="Arial Narrow" panose="020B0606020202030204" pitchFamily="34" charset="0"/>
              </a:rPr>
              <a:t>ECG de Jean Bella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026" name="Picture 2" descr="Image result for atrial fibrillation ecg undulating baseline">
            <a:extLst>
              <a:ext uri="{FF2B5EF4-FFF2-40B4-BE49-F238E27FC236}">
                <a16:creationId xmlns:a16="http://schemas.microsoft.com/office/drawing/2014/main" id="{AFCCF56E-0E65-4B88-80B7-85B3E850BC89}"/>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1546" y="2298237"/>
            <a:ext cx="5106464" cy="2866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123ED6-E526-47D4-BE11-4A3774650259}"/>
              </a:ext>
            </a:extLst>
          </p:cNvPr>
          <p:cNvSpPr txBox="1"/>
          <p:nvPr/>
        </p:nvSpPr>
        <p:spPr>
          <a:xfrm>
            <a:off x="-572705" y="1421156"/>
            <a:ext cx="2761130" cy="800219"/>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6" name="Picture 15" descr="A person looking at the camera&#10;&#10;Description automatically generated">
            <a:extLst>
              <a:ext uri="{FF2B5EF4-FFF2-40B4-BE49-F238E27FC236}">
                <a16:creationId xmlns:a16="http://schemas.microsoft.com/office/drawing/2014/main" id="{1DF24C5F-80B4-4CBF-BAB6-C39FCE1B56AC}"/>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35990" y="946064"/>
            <a:ext cx="3811739" cy="5732856"/>
          </a:xfrm>
          <a:prstGeom prst="rect">
            <a:avLst/>
          </a:prstGeom>
        </p:spPr>
      </p:pic>
      <p:pic>
        <p:nvPicPr>
          <p:cNvPr id="18" name="4E92DA43-5712-40E9-AFDC-2C1062C78C6F" descr="7646DFF2-B812-4635-AA57-5171E34E5A45@chrc">
            <a:extLst>
              <a:ext uri="{FF2B5EF4-FFF2-40B4-BE49-F238E27FC236}">
                <a16:creationId xmlns:a16="http://schemas.microsoft.com/office/drawing/2014/main" id="{79FC6A5C-9C96-41B1-B71D-4B55CA9834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275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85232"/>
            <a:ext cx="6544628" cy="1815882"/>
          </a:xfrm>
          <a:prstGeom prst="rect">
            <a:avLst/>
          </a:prstGeom>
          <a:noFill/>
        </p:spPr>
        <p:txBody>
          <a:bodyPr wrap="square">
            <a:spAutoFit/>
          </a:bodyPr>
          <a:lstStyle/>
          <a:p>
            <a:pPr>
              <a:defRPr/>
            </a:pPr>
            <a:r>
              <a:rPr lang="fr-CA" sz="2800" b="1" kern="0" dirty="0">
                <a:solidFill>
                  <a:srgbClr val="19325C"/>
                </a:solidFill>
                <a:latin typeface="Arial Narrow" pitchFamily="34" charset="0"/>
              </a:rPr>
              <a:t>Une approche pour la patiente atteinte de fibrillation auriculaire nouvellement diagnostiquée (“de novo”)  </a:t>
            </a:r>
          </a:p>
          <a:p>
            <a:pPr lvl="0">
              <a:defRPr/>
            </a:pPr>
            <a:endParaRPr lang="en-CA" sz="2800" b="1" dirty="0">
              <a:solidFill>
                <a:srgbClr val="19325C"/>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a:off x="0" y="151730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914067-E617-45DF-B2AE-4D471C3B9BC5}"/>
              </a:ext>
            </a:extLst>
          </p:cNvPr>
          <p:cNvSpPr/>
          <p:nvPr/>
        </p:nvSpPr>
        <p:spPr>
          <a:xfrm>
            <a:off x="1042684" y="2068340"/>
            <a:ext cx="3715508" cy="639716"/>
          </a:xfrm>
          <a:prstGeom prst="rect">
            <a:avLst/>
          </a:prstGeom>
          <a:solidFill>
            <a:srgbClr val="126DB6"/>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19" name="Block Arc 18">
            <a:extLst>
              <a:ext uri="{FF2B5EF4-FFF2-40B4-BE49-F238E27FC236}">
                <a16:creationId xmlns:a16="http://schemas.microsoft.com/office/drawing/2014/main" id="{1A5A4BB2-6235-4921-9030-9A1172341C0E}"/>
              </a:ext>
            </a:extLst>
          </p:cNvPr>
          <p:cNvSpPr/>
          <p:nvPr/>
        </p:nvSpPr>
        <p:spPr>
          <a:xfrm rot="5400000">
            <a:off x="5348633" y="2199339"/>
            <a:ext cx="3426219" cy="3360319"/>
          </a:xfrm>
          <a:prstGeom prst="blockArc">
            <a:avLst>
              <a:gd name="adj1" fmla="val 14607650"/>
              <a:gd name="adj2" fmla="val 2233101"/>
              <a:gd name="adj3" fmla="val 4696"/>
            </a:avLst>
          </a:prstGeom>
          <a:solidFill>
            <a:srgbClr val="126DB6"/>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18">
            <a:extLst>
              <a:ext uri="{FF2B5EF4-FFF2-40B4-BE49-F238E27FC236}">
                <a16:creationId xmlns:a16="http://schemas.microsoft.com/office/drawing/2014/main" id="{940DB3C8-AF28-4AF1-A7B7-83FA66FD16F6}"/>
              </a:ext>
            </a:extLst>
          </p:cNvPr>
          <p:cNvSpPr/>
          <p:nvPr/>
        </p:nvSpPr>
        <p:spPr>
          <a:xfrm>
            <a:off x="4737810" y="2230650"/>
            <a:ext cx="3796505" cy="957913"/>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noFill/>
          <a:ln w="38100" cap="flat" cmpd="sng" algn="ctr">
            <a:solidFill>
              <a:srgbClr val="126DB6"/>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21" name="TextBox 121">
            <a:extLst>
              <a:ext uri="{FF2B5EF4-FFF2-40B4-BE49-F238E27FC236}">
                <a16:creationId xmlns:a16="http://schemas.microsoft.com/office/drawing/2014/main" id="{28044858-AA31-4CEC-903E-3D764FB49A6B}"/>
              </a:ext>
            </a:extLst>
          </p:cNvPr>
          <p:cNvSpPr txBox="1"/>
          <p:nvPr/>
        </p:nvSpPr>
        <p:spPr>
          <a:xfrm>
            <a:off x="1641788" y="2066114"/>
            <a:ext cx="3103381" cy="683264"/>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nSpc>
                <a:spcPct val="80000"/>
              </a:lnSpc>
            </a:pPr>
            <a:r>
              <a:rPr lang="fr-FR" sz="1600" b="1" kern="0" dirty="0">
                <a:solidFill>
                  <a:schemeClr val="bg1"/>
                </a:solidFill>
                <a:latin typeface="Arial Narrow" pitchFamily="34" charset="0"/>
              </a:rPr>
              <a:t>Évaluer l’urgence (état symptomatique, signes vitaux, examen physique)</a:t>
            </a:r>
          </a:p>
        </p:txBody>
      </p:sp>
      <p:sp>
        <p:nvSpPr>
          <p:cNvPr id="22" name="Rectangle 21">
            <a:extLst>
              <a:ext uri="{FF2B5EF4-FFF2-40B4-BE49-F238E27FC236}">
                <a16:creationId xmlns:a16="http://schemas.microsoft.com/office/drawing/2014/main" id="{242942BB-0C3A-44E7-811D-8516A7041CD4}"/>
              </a:ext>
            </a:extLst>
          </p:cNvPr>
          <p:cNvSpPr/>
          <p:nvPr/>
        </p:nvSpPr>
        <p:spPr>
          <a:xfrm>
            <a:off x="935059" y="2068340"/>
            <a:ext cx="742336" cy="639716"/>
          </a:xfrm>
          <a:prstGeom prst="rect">
            <a:avLst/>
          </a:prstGeom>
          <a:solidFill>
            <a:srgbClr val="126DB6">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01</a:t>
            </a:r>
          </a:p>
        </p:txBody>
      </p:sp>
      <p:pic>
        <p:nvPicPr>
          <p:cNvPr id="23" name="Picture 22">
            <a:extLst>
              <a:ext uri="{FF2B5EF4-FFF2-40B4-BE49-F238E27FC236}">
                <a16:creationId xmlns:a16="http://schemas.microsoft.com/office/drawing/2014/main" id="{A67977E5-464B-49E0-BB07-E6A885110DCA}"/>
              </a:ext>
            </a:extLst>
          </p:cNvPr>
          <p:cNvPicPr>
            <a:picLocks noChangeAspect="1"/>
          </p:cNvPicPr>
          <p:nvPr/>
        </p:nvPicPr>
        <p:blipFill>
          <a:blip r:embed="rId5"/>
          <a:stretch>
            <a:fillRect/>
          </a:stretch>
        </p:blipFill>
        <p:spPr>
          <a:xfrm>
            <a:off x="6656199" y="3504376"/>
            <a:ext cx="781679" cy="658606"/>
          </a:xfrm>
          <a:prstGeom prst="rect">
            <a:avLst/>
          </a:prstGeom>
        </p:spPr>
      </p:pic>
      <p:sp>
        <p:nvSpPr>
          <p:cNvPr id="29" name="Rectangle 28">
            <a:extLst>
              <a:ext uri="{FF2B5EF4-FFF2-40B4-BE49-F238E27FC236}">
                <a16:creationId xmlns:a16="http://schemas.microsoft.com/office/drawing/2014/main" id="{B264D813-2A9E-4752-B3FA-CDBD2D27B33D}"/>
              </a:ext>
            </a:extLst>
          </p:cNvPr>
          <p:cNvSpPr/>
          <p:nvPr/>
        </p:nvSpPr>
        <p:spPr>
          <a:xfrm>
            <a:off x="698021" y="2788443"/>
            <a:ext cx="3745430" cy="639716"/>
          </a:xfrm>
          <a:prstGeom prst="rect">
            <a:avLst/>
          </a:prstGeom>
          <a:solidFill>
            <a:srgbClr val="5BCCD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Block Arc 29">
            <a:extLst>
              <a:ext uri="{FF2B5EF4-FFF2-40B4-BE49-F238E27FC236}">
                <a16:creationId xmlns:a16="http://schemas.microsoft.com/office/drawing/2014/main" id="{84D1CE7D-CD66-4597-B70D-7D6ED0AF7D35}"/>
              </a:ext>
            </a:extLst>
          </p:cNvPr>
          <p:cNvSpPr/>
          <p:nvPr/>
        </p:nvSpPr>
        <p:spPr>
          <a:xfrm rot="5400000">
            <a:off x="5595196" y="2441156"/>
            <a:ext cx="2933100" cy="2876685"/>
          </a:xfrm>
          <a:prstGeom prst="blockArc">
            <a:avLst>
              <a:gd name="adj1" fmla="val 12866219"/>
              <a:gd name="adj2" fmla="val 2208223"/>
              <a:gd name="adj3" fmla="val 5499"/>
            </a:avLst>
          </a:prstGeom>
          <a:solidFill>
            <a:srgbClr val="5BCCD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31" name="Freeform 17">
            <a:extLst>
              <a:ext uri="{FF2B5EF4-FFF2-40B4-BE49-F238E27FC236}">
                <a16:creationId xmlns:a16="http://schemas.microsoft.com/office/drawing/2014/main" id="{E2D3C67E-D365-4DDB-8249-45161FB397DC}"/>
              </a:ext>
            </a:extLst>
          </p:cNvPr>
          <p:cNvSpPr/>
          <p:nvPr/>
        </p:nvSpPr>
        <p:spPr>
          <a:xfrm>
            <a:off x="4443451" y="2445780"/>
            <a:ext cx="3469841" cy="647226"/>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noFill/>
          <a:ln w="38100" cap="flat" cmpd="sng" algn="ctr">
            <a:solidFill>
              <a:srgbClr val="5BCCDF"/>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32" name="TextBox 121">
            <a:extLst>
              <a:ext uri="{FF2B5EF4-FFF2-40B4-BE49-F238E27FC236}">
                <a16:creationId xmlns:a16="http://schemas.microsoft.com/office/drawing/2014/main" id="{731CA574-2B06-4F49-AE3F-69EAA2628B37}"/>
              </a:ext>
            </a:extLst>
          </p:cNvPr>
          <p:cNvSpPr txBox="1"/>
          <p:nvPr/>
        </p:nvSpPr>
        <p:spPr>
          <a:xfrm>
            <a:off x="1347282" y="2872950"/>
            <a:ext cx="3000797" cy="486287"/>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nSpc>
                <a:spcPct val="80000"/>
              </a:lnSpc>
            </a:pPr>
            <a:r>
              <a:rPr lang="fr-FR" sz="1600" b="1" kern="0" dirty="0">
                <a:solidFill>
                  <a:schemeClr val="bg1"/>
                </a:solidFill>
                <a:latin typeface="Arial Narrow" pitchFamily="34" charset="0"/>
              </a:rPr>
              <a:t>Il faut évaluer/contrôler la réponse ventriculaire</a:t>
            </a:r>
            <a:endParaRPr lang="en-CA" sz="1600" b="1" kern="0" dirty="0">
              <a:solidFill>
                <a:prstClr val="white"/>
              </a:solidFill>
              <a:latin typeface="Arial Narrow" panose="020B0606020202030204" pitchFamily="34" charset="0"/>
              <a:cs typeface="Arial" pitchFamily="34" charset="0"/>
            </a:endParaRPr>
          </a:p>
        </p:txBody>
      </p:sp>
      <p:sp>
        <p:nvSpPr>
          <p:cNvPr id="33" name="Rectangle 32">
            <a:extLst>
              <a:ext uri="{FF2B5EF4-FFF2-40B4-BE49-F238E27FC236}">
                <a16:creationId xmlns:a16="http://schemas.microsoft.com/office/drawing/2014/main" id="{5398A1F3-D481-4F4E-8112-3BC8784FA214}"/>
              </a:ext>
            </a:extLst>
          </p:cNvPr>
          <p:cNvSpPr/>
          <p:nvPr/>
        </p:nvSpPr>
        <p:spPr>
          <a:xfrm>
            <a:off x="590396" y="2788443"/>
            <a:ext cx="742336" cy="639716"/>
          </a:xfrm>
          <a:prstGeom prst="rect">
            <a:avLst/>
          </a:prstGeom>
          <a:solidFill>
            <a:srgbClr val="2194A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02</a:t>
            </a:r>
          </a:p>
        </p:txBody>
      </p:sp>
      <p:sp>
        <p:nvSpPr>
          <p:cNvPr id="39" name="Rectangle 38">
            <a:extLst>
              <a:ext uri="{FF2B5EF4-FFF2-40B4-BE49-F238E27FC236}">
                <a16:creationId xmlns:a16="http://schemas.microsoft.com/office/drawing/2014/main" id="{E657B58C-3304-4656-9617-01A0E1200EA5}"/>
              </a:ext>
            </a:extLst>
          </p:cNvPr>
          <p:cNvSpPr/>
          <p:nvPr/>
        </p:nvSpPr>
        <p:spPr>
          <a:xfrm>
            <a:off x="353358" y="3508546"/>
            <a:ext cx="3715508" cy="639716"/>
          </a:xfrm>
          <a:prstGeom prst="rect">
            <a:avLst/>
          </a:prstGeom>
          <a:solidFill>
            <a:schemeClr val="accent6">
              <a:lumMod val="75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40" name="Block Arc 39">
            <a:extLst>
              <a:ext uri="{FF2B5EF4-FFF2-40B4-BE49-F238E27FC236}">
                <a16:creationId xmlns:a16="http://schemas.microsoft.com/office/drawing/2014/main" id="{8871A8D5-221D-447C-80AC-F8C60F01C934}"/>
              </a:ext>
            </a:extLst>
          </p:cNvPr>
          <p:cNvSpPr/>
          <p:nvPr/>
        </p:nvSpPr>
        <p:spPr>
          <a:xfrm rot="5400000">
            <a:off x="5833054" y="2669358"/>
            <a:ext cx="2439690" cy="2392765"/>
          </a:xfrm>
          <a:prstGeom prst="blockArc">
            <a:avLst>
              <a:gd name="adj1" fmla="val 10838337"/>
              <a:gd name="adj2" fmla="val 2182271"/>
              <a:gd name="adj3" fmla="val 6616"/>
            </a:avLst>
          </a:prstGeom>
          <a:solidFill>
            <a:schemeClr val="accent6">
              <a:lumMod val="75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41" name="Freeform 16">
            <a:extLst>
              <a:ext uri="{FF2B5EF4-FFF2-40B4-BE49-F238E27FC236}">
                <a16:creationId xmlns:a16="http://schemas.microsoft.com/office/drawing/2014/main" id="{36B3B98E-3713-4C1D-B37A-1B165681855C}"/>
              </a:ext>
            </a:extLst>
          </p:cNvPr>
          <p:cNvSpPr/>
          <p:nvPr/>
        </p:nvSpPr>
        <p:spPr>
          <a:xfrm>
            <a:off x="4068866" y="2697344"/>
            <a:ext cx="3036110" cy="1190621"/>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noFill/>
          <a:ln w="38100" cap="flat" cmpd="sng" algn="ctr">
            <a:solidFill>
              <a:schemeClr val="accent6">
                <a:lumMod val="7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42" name="TextBox 121">
            <a:extLst>
              <a:ext uri="{FF2B5EF4-FFF2-40B4-BE49-F238E27FC236}">
                <a16:creationId xmlns:a16="http://schemas.microsoft.com/office/drawing/2014/main" id="{8F564895-6DCD-42EB-B7F6-FD55EC2FAA7B}"/>
              </a:ext>
            </a:extLst>
          </p:cNvPr>
          <p:cNvSpPr txBox="1"/>
          <p:nvPr/>
        </p:nvSpPr>
        <p:spPr>
          <a:xfrm>
            <a:off x="1042684" y="3504376"/>
            <a:ext cx="3026182" cy="658642"/>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fr-FR" sz="1600" b="1" kern="0" dirty="0">
                <a:solidFill>
                  <a:schemeClr val="bg1"/>
                </a:solidFill>
                <a:latin typeface="Arial Narrow" pitchFamily="34" charset="0"/>
              </a:rPr>
              <a:t>Se demander pourquoi et pourquoi maintenant? </a:t>
            </a:r>
            <a:r>
              <a:rPr lang="en-US" sz="1400" b="1" kern="0" dirty="0">
                <a:solidFill>
                  <a:prstClr val="white"/>
                </a:solidFill>
                <a:latin typeface="Arial Narrow" panose="020B0606020202030204" pitchFamily="34" charset="0"/>
                <a:cs typeface="Arial" pitchFamily="34" charset="0"/>
              </a:rPr>
              <a:t>(</a:t>
            </a:r>
            <a:r>
              <a:rPr lang="en-US" sz="1400" b="1" kern="0" dirty="0" err="1">
                <a:solidFill>
                  <a:prstClr val="white"/>
                </a:solidFill>
                <a:latin typeface="Arial Narrow" panose="020B0606020202030204" pitchFamily="34" charset="0"/>
                <a:cs typeface="Arial" pitchFamily="34" charset="0"/>
              </a:rPr>
              <a:t>électrolytes</a:t>
            </a:r>
            <a:r>
              <a:rPr lang="en-US" sz="1400" b="1" kern="0" dirty="0">
                <a:solidFill>
                  <a:prstClr val="white"/>
                </a:solidFill>
                <a:latin typeface="Arial Narrow" panose="020B0606020202030204" pitchFamily="34" charset="0"/>
                <a:cs typeface="Arial" pitchFamily="34" charset="0"/>
              </a:rPr>
              <a:t> / </a:t>
            </a:r>
            <a:r>
              <a:rPr lang="en-US" sz="1400" b="1" kern="0" dirty="0" err="1">
                <a:solidFill>
                  <a:prstClr val="white"/>
                </a:solidFill>
                <a:latin typeface="Arial Narrow" panose="020B0606020202030204" pitchFamily="34" charset="0"/>
                <a:cs typeface="Arial" pitchFamily="34" charset="0"/>
              </a:rPr>
              <a:t>créatinine</a:t>
            </a:r>
            <a:r>
              <a:rPr lang="en-US" sz="1400" b="1" kern="0" dirty="0">
                <a:solidFill>
                  <a:prstClr val="white"/>
                </a:solidFill>
                <a:latin typeface="Arial Narrow" panose="020B0606020202030204" pitchFamily="34" charset="0"/>
                <a:cs typeface="Arial" pitchFamily="34" charset="0"/>
              </a:rPr>
              <a:t> / TSH, </a:t>
            </a:r>
            <a:r>
              <a:rPr lang="en-US" sz="1400" b="1" kern="0" dirty="0" err="1">
                <a:solidFill>
                  <a:prstClr val="white"/>
                </a:solidFill>
                <a:latin typeface="Arial Narrow" panose="020B0606020202030204" pitchFamily="34" charset="0"/>
                <a:cs typeface="Arial" pitchFamily="34" charset="0"/>
              </a:rPr>
              <a:t>échocardiogramme</a:t>
            </a:r>
            <a:r>
              <a:rPr lang="en-US" sz="1400" b="1" kern="0" dirty="0">
                <a:solidFill>
                  <a:prstClr val="white"/>
                </a:solidFill>
                <a:latin typeface="Arial Narrow" panose="020B0606020202030204" pitchFamily="34" charset="0"/>
                <a:cs typeface="Arial" pitchFamily="34" charset="0"/>
              </a:rPr>
              <a:t>)</a:t>
            </a:r>
          </a:p>
        </p:txBody>
      </p:sp>
      <p:sp>
        <p:nvSpPr>
          <p:cNvPr id="43" name="Rectangle 42">
            <a:extLst>
              <a:ext uri="{FF2B5EF4-FFF2-40B4-BE49-F238E27FC236}">
                <a16:creationId xmlns:a16="http://schemas.microsoft.com/office/drawing/2014/main" id="{B7A928A1-C989-4B12-99EB-F01CF7C325EF}"/>
              </a:ext>
            </a:extLst>
          </p:cNvPr>
          <p:cNvSpPr/>
          <p:nvPr/>
        </p:nvSpPr>
        <p:spPr>
          <a:xfrm>
            <a:off x="245733" y="3508546"/>
            <a:ext cx="742336" cy="639716"/>
          </a:xfrm>
          <a:prstGeom prst="rect">
            <a:avLst/>
          </a:prstGeom>
          <a:solidFill>
            <a:srgbClr val="B05408"/>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03</a:t>
            </a:r>
          </a:p>
        </p:txBody>
      </p:sp>
      <p:sp>
        <p:nvSpPr>
          <p:cNvPr id="51" name="Rectangle 50">
            <a:extLst>
              <a:ext uri="{FF2B5EF4-FFF2-40B4-BE49-F238E27FC236}">
                <a16:creationId xmlns:a16="http://schemas.microsoft.com/office/drawing/2014/main" id="{D435121C-8304-48F4-84A6-DAAFD9AE058D}"/>
              </a:ext>
            </a:extLst>
          </p:cNvPr>
          <p:cNvSpPr/>
          <p:nvPr/>
        </p:nvSpPr>
        <p:spPr>
          <a:xfrm>
            <a:off x="698021" y="4228649"/>
            <a:ext cx="3764130" cy="639716"/>
          </a:xfrm>
          <a:prstGeom prst="rect">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b="0" i="0" u="none" strike="noStrike" kern="0" cap="none" spc="0" normalizeH="0" baseline="0" noProof="0" dirty="0">
              <a:ln>
                <a:noFill/>
              </a:ln>
              <a:solidFill>
                <a:prstClr val="white"/>
              </a:solidFill>
              <a:effectLst/>
              <a:uLnTx/>
              <a:uFillTx/>
              <a:latin typeface="Calibri"/>
              <a:ea typeface="+mn-ea"/>
              <a:cs typeface="+mn-cs"/>
            </a:endParaRPr>
          </a:p>
        </p:txBody>
      </p:sp>
      <p:sp>
        <p:nvSpPr>
          <p:cNvPr id="52" name="Block Arc 51">
            <a:extLst>
              <a:ext uri="{FF2B5EF4-FFF2-40B4-BE49-F238E27FC236}">
                <a16:creationId xmlns:a16="http://schemas.microsoft.com/office/drawing/2014/main" id="{3E10AB93-CF27-4E18-B973-7326BEE3D102}"/>
              </a:ext>
            </a:extLst>
          </p:cNvPr>
          <p:cNvSpPr/>
          <p:nvPr/>
        </p:nvSpPr>
        <p:spPr>
          <a:xfrm rot="5400000">
            <a:off x="6091610" y="2927582"/>
            <a:ext cx="1917978" cy="1881087"/>
          </a:xfrm>
          <a:prstGeom prst="blockArc">
            <a:avLst>
              <a:gd name="adj1" fmla="val 8967793"/>
              <a:gd name="adj2" fmla="val 2161550"/>
              <a:gd name="adj3" fmla="val 8273"/>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53" name="Freeform 15">
            <a:extLst>
              <a:ext uri="{FF2B5EF4-FFF2-40B4-BE49-F238E27FC236}">
                <a16:creationId xmlns:a16="http://schemas.microsoft.com/office/drawing/2014/main" id="{ACE310B2-B19B-48FC-8912-0D42D7A6F4D0}"/>
              </a:ext>
            </a:extLst>
          </p:cNvPr>
          <p:cNvSpPr/>
          <p:nvPr/>
        </p:nvSpPr>
        <p:spPr>
          <a:xfrm>
            <a:off x="4443451" y="3080132"/>
            <a:ext cx="2198223" cy="1491357"/>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noFill/>
          <a:ln w="38100" cap="flat" cmpd="sng" algn="ctr">
            <a:solidFill>
              <a:srgbClr val="FF5353"/>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54" name="TextBox 121">
            <a:extLst>
              <a:ext uri="{FF2B5EF4-FFF2-40B4-BE49-F238E27FC236}">
                <a16:creationId xmlns:a16="http://schemas.microsoft.com/office/drawing/2014/main" id="{0ADBD605-AFC0-4B71-A363-4814EFAEB8CE}"/>
              </a:ext>
            </a:extLst>
          </p:cNvPr>
          <p:cNvSpPr txBox="1"/>
          <p:nvPr/>
        </p:nvSpPr>
        <p:spPr>
          <a:xfrm>
            <a:off x="1398655" y="4296464"/>
            <a:ext cx="3063496" cy="683264"/>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nSpc>
                <a:spcPct val="80000"/>
              </a:lnSpc>
            </a:pPr>
            <a:r>
              <a:rPr lang="fr-FR" sz="1600" b="1" kern="0" dirty="0">
                <a:solidFill>
                  <a:schemeClr val="bg1"/>
                </a:solidFill>
                <a:latin typeface="Arial Narrow" pitchFamily="34" charset="0"/>
              </a:rPr>
              <a:t>On peut envisager de rétablir/maintenir le rythme sinusal</a:t>
            </a:r>
          </a:p>
          <a:p>
            <a:pPr>
              <a:lnSpc>
                <a:spcPct val="80000"/>
              </a:lnSpc>
            </a:pPr>
            <a:endParaRPr lang="en-CA" sz="1600" b="1" kern="0" dirty="0">
              <a:solidFill>
                <a:schemeClr val="bg1"/>
              </a:solidFill>
              <a:latin typeface="Arial Narrow" panose="020B0606020202030204" pitchFamily="34" charset="0"/>
              <a:cs typeface="Arial" pitchFamily="34" charset="0"/>
            </a:endParaRPr>
          </a:p>
        </p:txBody>
      </p:sp>
      <p:sp>
        <p:nvSpPr>
          <p:cNvPr id="55" name="Rectangle 54">
            <a:extLst>
              <a:ext uri="{FF2B5EF4-FFF2-40B4-BE49-F238E27FC236}">
                <a16:creationId xmlns:a16="http://schemas.microsoft.com/office/drawing/2014/main" id="{D1F090CE-1516-454B-B97A-B56F6A2B1E3A}"/>
              </a:ext>
            </a:extLst>
          </p:cNvPr>
          <p:cNvSpPr/>
          <p:nvPr/>
        </p:nvSpPr>
        <p:spPr>
          <a:xfrm>
            <a:off x="590396" y="4228649"/>
            <a:ext cx="742336" cy="639716"/>
          </a:xfrm>
          <a:prstGeom prst="rect">
            <a:avLst/>
          </a:prstGeom>
          <a:solidFill>
            <a:srgbClr val="E60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04</a:t>
            </a:r>
          </a:p>
        </p:txBody>
      </p:sp>
      <p:sp>
        <p:nvSpPr>
          <p:cNvPr id="62" name="Rectangle 61">
            <a:extLst>
              <a:ext uri="{FF2B5EF4-FFF2-40B4-BE49-F238E27FC236}">
                <a16:creationId xmlns:a16="http://schemas.microsoft.com/office/drawing/2014/main" id="{FCF5D26E-A780-43F4-A429-4682A18E5E77}"/>
              </a:ext>
            </a:extLst>
          </p:cNvPr>
          <p:cNvSpPr/>
          <p:nvPr/>
        </p:nvSpPr>
        <p:spPr>
          <a:xfrm>
            <a:off x="1042684" y="4948751"/>
            <a:ext cx="3764130" cy="639716"/>
          </a:xfrm>
          <a:prstGeom prst="rect">
            <a:avLst/>
          </a:prstGeom>
          <a:solidFill>
            <a:srgbClr val="BF20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63" name="Block Arc 62">
            <a:extLst>
              <a:ext uri="{FF2B5EF4-FFF2-40B4-BE49-F238E27FC236}">
                <a16:creationId xmlns:a16="http://schemas.microsoft.com/office/drawing/2014/main" id="{D8720ACE-6158-4949-9728-1A210EAF4294}"/>
              </a:ext>
            </a:extLst>
          </p:cNvPr>
          <p:cNvSpPr/>
          <p:nvPr/>
        </p:nvSpPr>
        <p:spPr>
          <a:xfrm rot="5400000">
            <a:off x="6347370" y="3171622"/>
            <a:ext cx="1407556" cy="1380483"/>
          </a:xfrm>
          <a:prstGeom prst="blockArc">
            <a:avLst>
              <a:gd name="adj1" fmla="val 6738623"/>
              <a:gd name="adj2" fmla="val 2043077"/>
              <a:gd name="adj3" fmla="val 11219"/>
            </a:avLst>
          </a:prstGeom>
          <a:solidFill>
            <a:srgbClr val="BF20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61941DEC-4AAF-4BA8-AE0B-F12C2715AEBC}"/>
              </a:ext>
            </a:extLst>
          </p:cNvPr>
          <p:cNvSpPr/>
          <p:nvPr/>
        </p:nvSpPr>
        <p:spPr>
          <a:xfrm>
            <a:off x="4806814" y="3612437"/>
            <a:ext cx="1677139" cy="1677138"/>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noFill/>
          <a:ln w="38100" cap="flat" cmpd="sng" algn="ctr">
            <a:solidFill>
              <a:srgbClr val="BF2025"/>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65" name="TextBox 121">
            <a:extLst>
              <a:ext uri="{FF2B5EF4-FFF2-40B4-BE49-F238E27FC236}">
                <a16:creationId xmlns:a16="http://schemas.microsoft.com/office/drawing/2014/main" id="{69302630-2D6B-458D-8313-5C5CAF296A7B}"/>
              </a:ext>
            </a:extLst>
          </p:cNvPr>
          <p:cNvSpPr txBox="1"/>
          <p:nvPr/>
        </p:nvSpPr>
        <p:spPr>
          <a:xfrm>
            <a:off x="1740036" y="5027858"/>
            <a:ext cx="3066778" cy="486287"/>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a:lnSpc>
                <a:spcPct val="80000"/>
              </a:lnSpc>
            </a:pPr>
            <a:r>
              <a:rPr lang="fr-FR" sz="1600" b="1" kern="0" dirty="0">
                <a:solidFill>
                  <a:schemeClr val="bg1"/>
                </a:solidFill>
                <a:latin typeface="Arial Narrow" pitchFamily="34" charset="0"/>
              </a:rPr>
              <a:t>Il faut prendre en considération le risque d’AVC et sa prévention</a:t>
            </a:r>
          </a:p>
        </p:txBody>
      </p:sp>
      <p:sp>
        <p:nvSpPr>
          <p:cNvPr id="66" name="Rectangle 65">
            <a:extLst>
              <a:ext uri="{FF2B5EF4-FFF2-40B4-BE49-F238E27FC236}">
                <a16:creationId xmlns:a16="http://schemas.microsoft.com/office/drawing/2014/main" id="{EF1771E3-A101-4398-87BA-2A3FB05D8CFC}"/>
              </a:ext>
            </a:extLst>
          </p:cNvPr>
          <p:cNvSpPr/>
          <p:nvPr/>
        </p:nvSpPr>
        <p:spPr>
          <a:xfrm>
            <a:off x="935059" y="4948751"/>
            <a:ext cx="742336" cy="639716"/>
          </a:xfrm>
          <a:prstGeom prst="rect">
            <a:avLst/>
          </a:prstGeom>
          <a:solidFill>
            <a:srgbClr val="BF2025">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05</a:t>
            </a:r>
          </a:p>
        </p:txBody>
      </p:sp>
      <p:pic>
        <p:nvPicPr>
          <p:cNvPr id="34" name="4E92DA43-5712-40E9-AFDC-2C1062C78C6F" descr="7646DFF2-B812-4635-AA57-5171E34E5A45@chrc">
            <a:extLst>
              <a:ext uri="{FF2B5EF4-FFF2-40B4-BE49-F238E27FC236}">
                <a16:creationId xmlns:a16="http://schemas.microsoft.com/office/drawing/2014/main" id="{C8EBC1B4-1209-4FCB-BF40-C1FC9382B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7956" y="140708"/>
            <a:ext cx="2058257" cy="117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5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2" grpId="0" animBg="1"/>
      <p:bldP spid="29" grpId="0" animBg="1"/>
      <p:bldP spid="30" grpId="0" animBg="1"/>
      <p:bldP spid="31" grpId="0" animBg="1"/>
      <p:bldP spid="32" grpId="0"/>
      <p:bldP spid="33" grpId="0" animBg="1"/>
      <p:bldP spid="39" grpId="0" animBg="1"/>
      <p:bldP spid="40" grpId="0" animBg="1"/>
      <p:bldP spid="41" grpId="0" animBg="1"/>
      <p:bldP spid="42" grpId="0"/>
      <p:bldP spid="43" grpId="0" animBg="1"/>
      <p:bldP spid="51" grpId="0" animBg="1"/>
      <p:bldP spid="52" grpId="0" animBg="1"/>
      <p:bldP spid="53" grpId="0" animBg="1"/>
      <p:bldP spid="54" grpId="0"/>
      <p:bldP spid="55" grpId="0" animBg="1"/>
      <p:bldP spid="62" grpId="0" animBg="1"/>
      <p:bldP spid="63" grpId="0" animBg="1"/>
      <p:bldP spid="64" grpId="0" animBg="1"/>
      <p:bldP spid="65" grpId="0"/>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l="-5000" r="-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6448" y="-22092"/>
            <a:ext cx="9144000" cy="6858000"/>
          </a:xfrm>
          <a:prstGeom prst="rect">
            <a:avLst/>
          </a:pr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3BB03C5-0F05-4383-B6EA-E236035F946C}"/>
              </a:ext>
            </a:extLst>
          </p:cNvPr>
          <p:cNvSpPr/>
          <p:nvPr/>
        </p:nvSpPr>
        <p:spPr>
          <a:xfrm>
            <a:off x="0" y="0"/>
            <a:ext cx="9144000" cy="923330"/>
          </a:xfrm>
          <a:prstGeom prst="rect">
            <a:avLst/>
          </a:prstGeom>
          <a:noFill/>
        </p:spPr>
        <p:txBody>
          <a:bodyPr wrap="square">
            <a:spAutoFit/>
          </a:bodyPr>
          <a:lstStyle/>
          <a:p>
            <a:pPr algn="ctr">
              <a:defRPr/>
            </a:pPr>
            <a:r>
              <a:rPr lang="fr-FR" sz="5400" b="1" dirty="0">
                <a:solidFill>
                  <a:srgbClr val="19325C"/>
                </a:solidFill>
                <a:latin typeface="Arial Narrow" pitchFamily="34" charset="0"/>
                <a:cs typeface="Candara"/>
              </a:rPr>
              <a:t>Que feriez-vous maintenant? </a:t>
            </a:r>
          </a:p>
        </p:txBody>
      </p:sp>
      <p:cxnSp>
        <p:nvCxnSpPr>
          <p:cNvPr id="16" name="Straight Connector 15">
            <a:extLst>
              <a:ext uri="{FF2B5EF4-FFF2-40B4-BE49-F238E27FC236}">
                <a16:creationId xmlns:a16="http://schemas.microsoft.com/office/drawing/2014/main" id="{F32EFC8E-74CA-424C-BC69-2AF1372E4087}"/>
              </a:ext>
            </a:extLst>
          </p:cNvPr>
          <p:cNvCxnSpPr/>
          <p:nvPr/>
        </p:nvCxnSpPr>
        <p:spPr>
          <a:xfrm flipV="1">
            <a:off x="-6448" y="10850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7F48CF8-7578-4505-8040-2734F3A41D8F}"/>
              </a:ext>
            </a:extLst>
          </p:cNvPr>
          <p:cNvSpPr/>
          <p:nvPr/>
        </p:nvSpPr>
        <p:spPr>
          <a:xfrm>
            <a:off x="1040673" y="1639370"/>
            <a:ext cx="8336435" cy="461665"/>
          </a:xfrm>
          <a:prstGeom prst="rect">
            <a:avLst/>
          </a:prstGeom>
        </p:spPr>
        <p:txBody>
          <a:bodyPr wrap="square" anchor="b">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fr-CA" sz="2400" b="1" i="0" u="none" strike="noStrike" kern="1200" cap="none" spc="0" normalizeH="0" baseline="0" noProof="0" dirty="0">
                <a:ln>
                  <a:noFill/>
                </a:ln>
                <a:solidFill>
                  <a:srgbClr val="000000"/>
                </a:solidFill>
                <a:effectLst/>
                <a:uLnTx/>
                <a:uFillTx/>
                <a:latin typeface="Arial Narrow" pitchFamily="34" charset="0"/>
                <a:ea typeface="Lato" panose="020F0502020204030203" pitchFamily="34" charset="0"/>
                <a:cs typeface="Lato" panose="020F0502020204030203" pitchFamily="34" charset="0"/>
              </a:rPr>
              <a:t>La nécessité d’une intervention est-elle urgente?</a:t>
            </a:r>
            <a:endPar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endParaRPr>
          </a:p>
        </p:txBody>
      </p:sp>
      <p:sp>
        <p:nvSpPr>
          <p:cNvPr id="22" name="Oval 21">
            <a:hlinkClick r:id="" action="ppaction://noaction"/>
            <a:extLst>
              <a:ext uri="{FF2B5EF4-FFF2-40B4-BE49-F238E27FC236}">
                <a16:creationId xmlns:a16="http://schemas.microsoft.com/office/drawing/2014/main" id="{2022F91C-3F7B-49FD-ADEE-7F1D1755EC02}"/>
              </a:ext>
            </a:extLst>
          </p:cNvPr>
          <p:cNvSpPr/>
          <p:nvPr/>
        </p:nvSpPr>
        <p:spPr>
          <a:xfrm>
            <a:off x="294292" y="1550162"/>
            <a:ext cx="640080" cy="64008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23" name="Rectangle 22">
            <a:extLst>
              <a:ext uri="{FF2B5EF4-FFF2-40B4-BE49-F238E27FC236}">
                <a16:creationId xmlns:a16="http://schemas.microsoft.com/office/drawing/2014/main" id="{87DC29F7-C7AE-4D4A-93E4-18291768FFEE}"/>
              </a:ext>
            </a:extLst>
          </p:cNvPr>
          <p:cNvSpPr/>
          <p:nvPr/>
        </p:nvSpPr>
        <p:spPr>
          <a:xfrm>
            <a:off x="1040673" y="1639370"/>
            <a:ext cx="8750962" cy="46166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nécessité</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d’une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intervention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est-elle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urgente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24" name="Rectangle 23">
            <a:extLst>
              <a:ext uri="{FF2B5EF4-FFF2-40B4-BE49-F238E27FC236}">
                <a16:creationId xmlns:a16="http://schemas.microsoft.com/office/drawing/2014/main" id="{8DD69B34-2391-411F-9BC6-8D29BFD9AFFE}"/>
              </a:ext>
            </a:extLst>
          </p:cNvPr>
          <p:cNvSpPr/>
          <p:nvPr/>
        </p:nvSpPr>
        <p:spPr>
          <a:xfrm>
            <a:off x="1040673" y="2406310"/>
            <a:ext cx="7809035" cy="83099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contrôle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la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réponse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ventriculaire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Jean Bella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est-il</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optimal?</a:t>
            </a:r>
          </a:p>
        </p:txBody>
      </p:sp>
      <p:sp>
        <p:nvSpPr>
          <p:cNvPr id="25" name="Oval 24">
            <a:hlinkClick r:id="" action="ppaction://noaction"/>
            <a:extLst>
              <a:ext uri="{FF2B5EF4-FFF2-40B4-BE49-F238E27FC236}">
                <a16:creationId xmlns:a16="http://schemas.microsoft.com/office/drawing/2014/main" id="{441F2474-6B7D-4CD2-8023-7D6572765129}"/>
              </a:ext>
            </a:extLst>
          </p:cNvPr>
          <p:cNvSpPr/>
          <p:nvPr/>
        </p:nvSpPr>
        <p:spPr>
          <a:xfrm>
            <a:off x="294292" y="1550162"/>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26" name="Oval 25">
            <a:hlinkClick r:id="" action="ppaction://noaction"/>
            <a:extLst>
              <a:ext uri="{FF2B5EF4-FFF2-40B4-BE49-F238E27FC236}">
                <a16:creationId xmlns:a16="http://schemas.microsoft.com/office/drawing/2014/main" id="{98785F5E-FB66-4ADD-A2C8-2ECD6167AEE0}"/>
              </a:ext>
            </a:extLst>
          </p:cNvPr>
          <p:cNvSpPr/>
          <p:nvPr/>
        </p:nvSpPr>
        <p:spPr>
          <a:xfrm>
            <a:off x="294292" y="2504778"/>
            <a:ext cx="640080" cy="64008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27" name="Rectangle 26">
            <a:extLst>
              <a:ext uri="{FF2B5EF4-FFF2-40B4-BE49-F238E27FC236}">
                <a16:creationId xmlns:a16="http://schemas.microsoft.com/office/drawing/2014/main" id="{B7177442-CA3F-4CE7-917C-1E9E7E1533E0}"/>
              </a:ext>
            </a:extLst>
          </p:cNvPr>
          <p:cNvSpPr/>
          <p:nvPr/>
        </p:nvSpPr>
        <p:spPr>
          <a:xfrm>
            <a:off x="1040673" y="1639370"/>
            <a:ext cx="8750962" cy="46166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nécessité</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d’une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intervention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est-elle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urgente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28" name="Rectangle 27">
            <a:extLst>
              <a:ext uri="{FF2B5EF4-FFF2-40B4-BE49-F238E27FC236}">
                <a16:creationId xmlns:a16="http://schemas.microsoft.com/office/drawing/2014/main" id="{0132E1E4-0BD1-4FD1-A881-5E864BF16E14}"/>
              </a:ext>
            </a:extLst>
          </p:cNvPr>
          <p:cNvSpPr/>
          <p:nvPr/>
        </p:nvSpPr>
        <p:spPr>
          <a:xfrm>
            <a:off x="1040673" y="2409319"/>
            <a:ext cx="7956293" cy="83099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contrôle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réponse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ventriculaire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Jean Bella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est-il</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optimal?</a:t>
            </a:r>
          </a:p>
        </p:txBody>
      </p:sp>
      <p:sp>
        <p:nvSpPr>
          <p:cNvPr id="29" name="Oval 28">
            <a:hlinkClick r:id="" action="ppaction://noaction"/>
            <a:extLst>
              <a:ext uri="{FF2B5EF4-FFF2-40B4-BE49-F238E27FC236}">
                <a16:creationId xmlns:a16="http://schemas.microsoft.com/office/drawing/2014/main" id="{E2E0C8E5-0677-4FE7-826B-1163CF505F87}"/>
              </a:ext>
            </a:extLst>
          </p:cNvPr>
          <p:cNvSpPr/>
          <p:nvPr/>
        </p:nvSpPr>
        <p:spPr>
          <a:xfrm>
            <a:off x="294292" y="1550162"/>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Oval 29">
            <a:hlinkClick r:id="" action="ppaction://noaction"/>
            <a:extLst>
              <a:ext uri="{FF2B5EF4-FFF2-40B4-BE49-F238E27FC236}">
                <a16:creationId xmlns:a16="http://schemas.microsoft.com/office/drawing/2014/main" id="{885A29D3-7E48-468D-A4BC-5C8A272BD2C9}"/>
              </a:ext>
            </a:extLst>
          </p:cNvPr>
          <p:cNvSpPr/>
          <p:nvPr/>
        </p:nvSpPr>
        <p:spPr>
          <a:xfrm>
            <a:off x="294292" y="2504778"/>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1" name="Rectangle 30">
            <a:extLst>
              <a:ext uri="{FF2B5EF4-FFF2-40B4-BE49-F238E27FC236}">
                <a16:creationId xmlns:a16="http://schemas.microsoft.com/office/drawing/2014/main" id="{719E915D-EF4F-4FEA-BBEC-01831F5BDC2D}"/>
              </a:ext>
            </a:extLst>
          </p:cNvPr>
          <p:cNvSpPr/>
          <p:nvPr/>
        </p:nvSpPr>
        <p:spPr>
          <a:xfrm>
            <a:off x="1040673" y="3667421"/>
            <a:ext cx="6808752" cy="46166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Quels</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examens</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reste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-t-</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il</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à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effectuer</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32" name="Oval 31">
            <a:hlinkClick r:id="" action="ppaction://noaction"/>
            <a:extLst>
              <a:ext uri="{FF2B5EF4-FFF2-40B4-BE49-F238E27FC236}">
                <a16:creationId xmlns:a16="http://schemas.microsoft.com/office/drawing/2014/main" id="{EE2A665C-A7F2-4AE9-9E30-385DF01E0D6D}"/>
              </a:ext>
            </a:extLst>
          </p:cNvPr>
          <p:cNvSpPr/>
          <p:nvPr/>
        </p:nvSpPr>
        <p:spPr>
          <a:xfrm>
            <a:off x="294292" y="3461189"/>
            <a:ext cx="640080" cy="64008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33" name="Rectangle 32">
            <a:extLst>
              <a:ext uri="{FF2B5EF4-FFF2-40B4-BE49-F238E27FC236}">
                <a16:creationId xmlns:a16="http://schemas.microsoft.com/office/drawing/2014/main" id="{A32F5A0E-2FBC-435B-89B7-15E3F8CC87CB}"/>
              </a:ext>
            </a:extLst>
          </p:cNvPr>
          <p:cNvSpPr/>
          <p:nvPr/>
        </p:nvSpPr>
        <p:spPr>
          <a:xfrm>
            <a:off x="1040673" y="1639370"/>
            <a:ext cx="8750962" cy="46166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nécessité</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d’une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intervention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est-elle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urgente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34" name="Rectangle 33">
            <a:extLst>
              <a:ext uri="{FF2B5EF4-FFF2-40B4-BE49-F238E27FC236}">
                <a16:creationId xmlns:a16="http://schemas.microsoft.com/office/drawing/2014/main" id="{77A6B0B6-2A53-4291-9934-4C239B6F25EC}"/>
              </a:ext>
            </a:extLst>
          </p:cNvPr>
          <p:cNvSpPr/>
          <p:nvPr/>
        </p:nvSpPr>
        <p:spPr>
          <a:xfrm>
            <a:off x="1040673" y="2409319"/>
            <a:ext cx="7956293" cy="83099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contrôle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réponse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ventriculaire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Jean Bella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est-il</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optimal?</a:t>
            </a:r>
          </a:p>
        </p:txBody>
      </p:sp>
      <p:sp>
        <p:nvSpPr>
          <p:cNvPr id="35" name="Oval 34">
            <a:hlinkClick r:id="" action="ppaction://noaction"/>
            <a:extLst>
              <a:ext uri="{FF2B5EF4-FFF2-40B4-BE49-F238E27FC236}">
                <a16:creationId xmlns:a16="http://schemas.microsoft.com/office/drawing/2014/main" id="{84C409A3-333C-4F64-ACA1-389AF60ED4AC}"/>
              </a:ext>
            </a:extLst>
          </p:cNvPr>
          <p:cNvSpPr/>
          <p:nvPr/>
        </p:nvSpPr>
        <p:spPr>
          <a:xfrm>
            <a:off x="294292" y="1550162"/>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6" name="Oval 35">
            <a:hlinkClick r:id="" action="ppaction://noaction"/>
            <a:extLst>
              <a:ext uri="{FF2B5EF4-FFF2-40B4-BE49-F238E27FC236}">
                <a16:creationId xmlns:a16="http://schemas.microsoft.com/office/drawing/2014/main" id="{09CA5EB9-C37B-45B5-9249-8916769B2CFA}"/>
              </a:ext>
            </a:extLst>
          </p:cNvPr>
          <p:cNvSpPr/>
          <p:nvPr/>
        </p:nvSpPr>
        <p:spPr>
          <a:xfrm>
            <a:off x="294292" y="2504778"/>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Rectangle 36">
            <a:extLst>
              <a:ext uri="{FF2B5EF4-FFF2-40B4-BE49-F238E27FC236}">
                <a16:creationId xmlns:a16="http://schemas.microsoft.com/office/drawing/2014/main" id="{C3D8905B-9A64-47B6-9A7F-22405724FE13}"/>
              </a:ext>
            </a:extLst>
          </p:cNvPr>
          <p:cNvSpPr/>
          <p:nvPr/>
        </p:nvSpPr>
        <p:spPr>
          <a:xfrm>
            <a:off x="1040673" y="3667421"/>
            <a:ext cx="6808752" cy="46166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Quels</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examens</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reste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-t-</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il</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à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effectuer</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38" name="Oval 37">
            <a:hlinkClick r:id="" action="ppaction://noaction"/>
            <a:extLst>
              <a:ext uri="{FF2B5EF4-FFF2-40B4-BE49-F238E27FC236}">
                <a16:creationId xmlns:a16="http://schemas.microsoft.com/office/drawing/2014/main" id="{A95A50A6-7505-45C9-A2C9-1BF741D3615C}"/>
              </a:ext>
            </a:extLst>
          </p:cNvPr>
          <p:cNvSpPr/>
          <p:nvPr/>
        </p:nvSpPr>
        <p:spPr>
          <a:xfrm>
            <a:off x="294292" y="3461189"/>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39" name="Rectangle 38">
            <a:extLst>
              <a:ext uri="{FF2B5EF4-FFF2-40B4-BE49-F238E27FC236}">
                <a16:creationId xmlns:a16="http://schemas.microsoft.com/office/drawing/2014/main" id="{9743ED71-88F1-4FAA-B5AB-FB14C5ADEEB5}"/>
              </a:ext>
            </a:extLst>
          </p:cNvPr>
          <p:cNvSpPr/>
          <p:nvPr/>
        </p:nvSpPr>
        <p:spPr>
          <a:xfrm>
            <a:off x="1040673" y="4556191"/>
            <a:ext cx="6808752" cy="461665"/>
          </a:xfrm>
          <a:prstGeom prst="rect">
            <a:avLst/>
          </a:prstGeom>
        </p:spPr>
        <p:txBody>
          <a:bodyPr wrap="square" anchor="b">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fr-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Devrait-on chercher à rétablir le rythme sinusal?</a:t>
            </a:r>
          </a:p>
        </p:txBody>
      </p:sp>
      <p:sp>
        <p:nvSpPr>
          <p:cNvPr id="40" name="Oval 39">
            <a:hlinkClick r:id="rId4" action="ppaction://hlinksldjump"/>
            <a:extLst>
              <a:ext uri="{FF2B5EF4-FFF2-40B4-BE49-F238E27FC236}">
                <a16:creationId xmlns:a16="http://schemas.microsoft.com/office/drawing/2014/main" id="{9E5FC62B-9796-4A04-B7B8-00774E9EDE71}"/>
              </a:ext>
            </a:extLst>
          </p:cNvPr>
          <p:cNvSpPr/>
          <p:nvPr/>
        </p:nvSpPr>
        <p:spPr>
          <a:xfrm>
            <a:off x="294292" y="4466983"/>
            <a:ext cx="640080" cy="64008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1" name="Rectangle 40">
            <a:extLst>
              <a:ext uri="{FF2B5EF4-FFF2-40B4-BE49-F238E27FC236}">
                <a16:creationId xmlns:a16="http://schemas.microsoft.com/office/drawing/2014/main" id="{2E894C55-1D56-46BE-9A31-01BACEF4E020}"/>
              </a:ext>
            </a:extLst>
          </p:cNvPr>
          <p:cNvSpPr/>
          <p:nvPr/>
        </p:nvSpPr>
        <p:spPr>
          <a:xfrm>
            <a:off x="1040673" y="1639370"/>
            <a:ext cx="8750962" cy="46166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nécessité</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d’une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intervention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est-elle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urgente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2" name="Rectangle 41">
            <a:extLst>
              <a:ext uri="{FF2B5EF4-FFF2-40B4-BE49-F238E27FC236}">
                <a16:creationId xmlns:a16="http://schemas.microsoft.com/office/drawing/2014/main" id="{6E13636E-98FE-4592-8A61-FC8304F9BE17}"/>
              </a:ext>
            </a:extLst>
          </p:cNvPr>
          <p:cNvSpPr/>
          <p:nvPr/>
        </p:nvSpPr>
        <p:spPr>
          <a:xfrm>
            <a:off x="1040673" y="2409319"/>
            <a:ext cx="7956293" cy="83099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Le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contrôle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réponse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ventriculaire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de Jean Bella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est-il</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optimal?</a:t>
            </a:r>
          </a:p>
        </p:txBody>
      </p:sp>
      <p:sp>
        <p:nvSpPr>
          <p:cNvPr id="43" name="Oval 42">
            <a:hlinkClick r:id="" action="ppaction://noaction"/>
            <a:extLst>
              <a:ext uri="{FF2B5EF4-FFF2-40B4-BE49-F238E27FC236}">
                <a16:creationId xmlns:a16="http://schemas.microsoft.com/office/drawing/2014/main" id="{4431E6A0-6840-4BC4-9BC0-40E0023ACE05}"/>
              </a:ext>
            </a:extLst>
          </p:cNvPr>
          <p:cNvSpPr/>
          <p:nvPr/>
        </p:nvSpPr>
        <p:spPr>
          <a:xfrm>
            <a:off x="294292" y="1550162"/>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44" name="Oval 43">
            <a:hlinkClick r:id="" action="ppaction://noaction"/>
            <a:extLst>
              <a:ext uri="{FF2B5EF4-FFF2-40B4-BE49-F238E27FC236}">
                <a16:creationId xmlns:a16="http://schemas.microsoft.com/office/drawing/2014/main" id="{A689568B-7B51-4F13-8407-96D00B2F7272}"/>
              </a:ext>
            </a:extLst>
          </p:cNvPr>
          <p:cNvSpPr/>
          <p:nvPr/>
        </p:nvSpPr>
        <p:spPr>
          <a:xfrm>
            <a:off x="294292" y="2504778"/>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45" name="Rectangle 44">
            <a:extLst>
              <a:ext uri="{FF2B5EF4-FFF2-40B4-BE49-F238E27FC236}">
                <a16:creationId xmlns:a16="http://schemas.microsoft.com/office/drawing/2014/main" id="{2F8B38FB-9A80-401B-9D12-FFACEA2D67F3}"/>
              </a:ext>
            </a:extLst>
          </p:cNvPr>
          <p:cNvSpPr/>
          <p:nvPr/>
        </p:nvSpPr>
        <p:spPr>
          <a:xfrm>
            <a:off x="1040673" y="3667421"/>
            <a:ext cx="6808752" cy="461665"/>
          </a:xfrm>
          <a:prstGeom prst="rect">
            <a:avLst/>
          </a:prstGeom>
          <a:noFill/>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Quels</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examens</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reste</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-t-</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il</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à </a:t>
            </a:r>
            <a:r>
              <a:rPr kumimoji="0" lang="en-CA" sz="2400" b="1" i="0" u="none" strike="noStrike" kern="0" cap="none" spc="0" normalizeH="0" baseline="0" noProof="0" dirty="0" err="1">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effectuer</a:t>
            </a:r>
            <a:r>
              <a:rPr kumimoji="0" lang="en-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6" name="Oval 45">
            <a:hlinkClick r:id="" action="ppaction://noaction"/>
            <a:extLst>
              <a:ext uri="{FF2B5EF4-FFF2-40B4-BE49-F238E27FC236}">
                <a16:creationId xmlns:a16="http://schemas.microsoft.com/office/drawing/2014/main" id="{32F50356-1625-4727-A336-DDC0EA776738}"/>
              </a:ext>
            </a:extLst>
          </p:cNvPr>
          <p:cNvSpPr/>
          <p:nvPr/>
        </p:nvSpPr>
        <p:spPr>
          <a:xfrm>
            <a:off x="294292" y="3592933"/>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7" name="Rectangle 46">
            <a:extLst>
              <a:ext uri="{FF2B5EF4-FFF2-40B4-BE49-F238E27FC236}">
                <a16:creationId xmlns:a16="http://schemas.microsoft.com/office/drawing/2014/main" id="{5BDDAD75-E599-4F3A-8056-7B66A95680AD}"/>
              </a:ext>
            </a:extLst>
          </p:cNvPr>
          <p:cNvSpPr/>
          <p:nvPr/>
        </p:nvSpPr>
        <p:spPr>
          <a:xfrm>
            <a:off x="1040673" y="4556191"/>
            <a:ext cx="6808752" cy="461665"/>
          </a:xfrm>
          <a:prstGeom prst="rect">
            <a:avLst/>
          </a:prstGeom>
        </p:spPr>
        <p:txBody>
          <a:bodyPr wrap="square" anchor="b">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fr-CA" sz="24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mn-ea"/>
                <a:cs typeface="+mn-cs"/>
              </a:rPr>
              <a:t>Devrait-on chercher à rétablir le rythme sinusal?</a:t>
            </a:r>
          </a:p>
        </p:txBody>
      </p:sp>
      <p:sp>
        <p:nvSpPr>
          <p:cNvPr id="48" name="Oval 47">
            <a:hlinkClick r:id="rId4" action="ppaction://hlinksldjump"/>
            <a:extLst>
              <a:ext uri="{FF2B5EF4-FFF2-40B4-BE49-F238E27FC236}">
                <a16:creationId xmlns:a16="http://schemas.microsoft.com/office/drawing/2014/main" id="{70A70CBD-B9BA-4433-8206-9D3B1EF87BBE}"/>
              </a:ext>
            </a:extLst>
          </p:cNvPr>
          <p:cNvSpPr/>
          <p:nvPr/>
        </p:nvSpPr>
        <p:spPr>
          <a:xfrm>
            <a:off x="294292" y="4466983"/>
            <a:ext cx="640080" cy="64008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2A546894-E1BF-481F-B6DA-408A2C7C4034}"/>
              </a:ext>
            </a:extLst>
          </p:cNvPr>
          <p:cNvSpPr/>
          <p:nvPr/>
        </p:nvSpPr>
        <p:spPr>
          <a:xfrm>
            <a:off x="1040673" y="5374784"/>
            <a:ext cx="7144012" cy="830997"/>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Quel</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risque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d’AVC</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présente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-t-</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elle</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 un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traitement</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par un ACO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est-il</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 </a:t>
            </a:r>
            <a:r>
              <a:rPr kumimoji="0" lang="en-CA" sz="2400" b="1" i="0" u="none" strike="noStrike" kern="0" cap="none" spc="0" normalizeH="0" baseline="0" noProof="0" dirty="0" err="1">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indiqué</a:t>
            </a:r>
            <a:r>
              <a:rPr kumimoji="0" lang="en-CA" sz="24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50" name="Oval 49">
            <a:hlinkClick r:id="rId5" action="ppaction://hlinksldjump"/>
            <a:extLst>
              <a:ext uri="{FF2B5EF4-FFF2-40B4-BE49-F238E27FC236}">
                <a16:creationId xmlns:a16="http://schemas.microsoft.com/office/drawing/2014/main" id="{455FCC9A-FA98-4090-94BA-4262273B2EB5}"/>
              </a:ext>
            </a:extLst>
          </p:cNvPr>
          <p:cNvSpPr/>
          <p:nvPr/>
        </p:nvSpPr>
        <p:spPr>
          <a:xfrm>
            <a:off x="294292" y="5470243"/>
            <a:ext cx="640080" cy="64008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pic>
        <p:nvPicPr>
          <p:cNvPr id="51" name="4E92DA43-5712-40E9-AFDC-2C1062C78C6F" descr="7646DFF2-B812-4635-AA57-5171E34E5A45@chrc">
            <a:extLst>
              <a:ext uri="{FF2B5EF4-FFF2-40B4-BE49-F238E27FC236}">
                <a16:creationId xmlns:a16="http://schemas.microsoft.com/office/drawing/2014/main" id="{162B41F2-0613-4DE1-9B11-E8EEDE5F1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5365" y="5883473"/>
            <a:ext cx="14586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5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0"/>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4"/>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0"/>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animBg="1"/>
      <p:bldP spid="22" grpId="1" animBg="1"/>
      <p:bldP spid="23" grpId="0"/>
      <p:bldP spid="23" grpId="1"/>
      <p:bldP spid="24" grpId="0"/>
      <p:bldP spid="24" grpId="1"/>
      <p:bldP spid="25" grpId="0" animBg="1"/>
      <p:bldP spid="25" grpId="1" animBg="1"/>
      <p:bldP spid="26" grpId="0" animBg="1"/>
      <p:bldP spid="26" grpId="1" animBg="1"/>
      <p:bldP spid="27" grpId="0"/>
      <p:bldP spid="27" grpId="1"/>
      <p:bldP spid="28" grpId="0"/>
      <p:bldP spid="28" grpId="1"/>
      <p:bldP spid="29" grpId="0" animBg="1"/>
      <p:bldP spid="29" grpId="1" animBg="1"/>
      <p:bldP spid="30" grpId="0" animBg="1"/>
      <p:bldP spid="30" grpId="1" animBg="1"/>
      <p:bldP spid="31" grpId="0"/>
      <p:bldP spid="31" grpId="1"/>
      <p:bldP spid="32" grpId="0" animBg="1"/>
      <p:bldP spid="32" grpId="1" animBg="1"/>
      <p:bldP spid="33" grpId="0"/>
      <p:bldP spid="33" grpId="1"/>
      <p:bldP spid="34" grpId="0"/>
      <p:bldP spid="34" grpId="1"/>
      <p:bldP spid="35" grpId="0" animBg="1"/>
      <p:bldP spid="35" grpId="1" animBg="1"/>
      <p:bldP spid="36" grpId="0" animBg="1"/>
      <p:bldP spid="36" grpId="1" animBg="1"/>
      <p:bldP spid="37" grpId="0"/>
      <p:bldP spid="37" grpId="1"/>
      <p:bldP spid="38" grpId="0" animBg="1"/>
      <p:bldP spid="38" grpId="1" animBg="1"/>
      <p:bldP spid="39" grpId="0"/>
      <p:bldP spid="39" grpId="1"/>
      <p:bldP spid="40" grpId="0" animBg="1"/>
      <p:bldP spid="40" grpId="1" animBg="1"/>
      <p:bldP spid="41" grpId="0"/>
      <p:bldP spid="42" grpId="0"/>
      <p:bldP spid="43" grpId="0" animBg="1"/>
      <p:bldP spid="44" grpId="0" animBg="1"/>
      <p:bldP spid="45" grpId="0"/>
      <p:bldP spid="46" grpId="0" animBg="1"/>
      <p:bldP spid="47" grpId="0"/>
      <p:bldP spid="48" grpId="0" animBg="1"/>
      <p:bldP spid="49" grpId="0"/>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212417"/>
            <a:ext cx="7929179" cy="53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Il est préférable d’utiliser un AOD à la warfarine en présence de FA non valvulaire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fr-CA"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Les options thérapeutiques incluent une monothérapie antiplaquettaire (AAS 81-100 mg/jour) seule; ou en association à un deuxième agent antiplaquettaire (p. ex.,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clopidogrel</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75 mg/jour ou le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ticagrelor</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60 mg BID), ou un agent </a:t>
            </a:r>
            <a:r>
              <a:rPr kumimoji="0" lang="fr-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antithrombotique</a:t>
            </a:r>
            <a:r>
              <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5C0925D-36EF-466D-930E-4E7DBC59FF8E}"/>
              </a:ext>
            </a:extLst>
          </p:cNvPr>
          <p:cNvSpPr/>
          <p:nvPr/>
        </p:nvSpPr>
        <p:spPr>
          <a:xfrm>
            <a:off x="161925" y="164720"/>
            <a:ext cx="623887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L’algorithme de la SCC (CHADS-65) pour le traitement par un ACO en présence de FA</a:t>
            </a:r>
            <a:endParaRPr kumimoji="0" lang="en-CA" sz="2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11" name="4E92DA43-5712-40E9-AFDC-2C1062C78C6F" descr="7646DFF2-B812-4635-AA57-5171E34E5A45@chrc">
            <a:extLst>
              <a:ext uri="{FF2B5EF4-FFF2-40B4-BE49-F238E27FC236}">
                <a16:creationId xmlns:a16="http://schemas.microsoft.com/office/drawing/2014/main" id="{685062CB-0561-4CDF-A4CC-11C750DC3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7717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26188C-21A8-423B-92CE-F887110A3B0C}"/>
              </a:ext>
            </a:extLst>
          </p:cNvPr>
          <p:cNvPicPr>
            <a:picLocks noChangeAspect="1"/>
          </p:cNvPicPr>
          <p:nvPr/>
        </p:nvPicPr>
        <p:blipFill>
          <a:blip r:embed="rId6"/>
          <a:stretch>
            <a:fillRect/>
          </a:stretch>
        </p:blipFill>
        <p:spPr>
          <a:xfrm>
            <a:off x="161924" y="1957803"/>
            <a:ext cx="5286376" cy="3702883"/>
          </a:xfrm>
          <a:prstGeom prst="rect">
            <a:avLst/>
          </a:prstGeom>
        </p:spPr>
      </p:pic>
      <p:pic>
        <p:nvPicPr>
          <p:cNvPr id="3" name="Picture 2">
            <a:extLst>
              <a:ext uri="{FF2B5EF4-FFF2-40B4-BE49-F238E27FC236}">
                <a16:creationId xmlns:a16="http://schemas.microsoft.com/office/drawing/2014/main" id="{D5B9F010-710E-4B12-AA29-420284FA3D9F}"/>
              </a:ext>
            </a:extLst>
          </p:cNvPr>
          <p:cNvPicPr>
            <a:picLocks noChangeAspect="1"/>
          </p:cNvPicPr>
          <p:nvPr/>
        </p:nvPicPr>
        <p:blipFill>
          <a:blip r:embed="rId7"/>
          <a:stretch>
            <a:fillRect/>
          </a:stretch>
        </p:blipFill>
        <p:spPr>
          <a:xfrm>
            <a:off x="5448300" y="1699208"/>
            <a:ext cx="3115983" cy="3961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nvGraphicFramePr>
        <p:xfrm>
          <a:off x="193330" y="1597690"/>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35220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8736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6331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61079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61330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61573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61817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977087"/>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96530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5590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723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3352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32195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349538"/>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50091"/>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932050"/>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932050"/>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B1C16ED4-791E-4008-A052-FFD480E27B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4913" y="15116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looking at the camera&#10;&#10;Description automatically generated">
            <a:extLst>
              <a:ext uri="{FF2B5EF4-FFF2-40B4-BE49-F238E27FC236}">
                <a16:creationId xmlns:a16="http://schemas.microsoft.com/office/drawing/2014/main" id="{C9AFD7AA-1A5A-4D7A-96EF-29C48F20CD8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809970" y="-190332"/>
            <a:ext cx="4312938" cy="648665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11859" cy="830997"/>
          </a:xfrm>
          <a:prstGeom prst="rect">
            <a:avLst/>
          </a:prstGeom>
          <a:noFill/>
        </p:spPr>
        <p:txBody>
          <a:bodyPr wrap="square">
            <a:spAutoFit/>
          </a:bodyPr>
          <a:lstStyle/>
          <a:p>
            <a:pPr lvl="0" algn="ctr">
              <a:defRPr/>
            </a:pPr>
            <a:r>
              <a:rPr kumimoji="0" lang="en-CA" sz="4800" b="1" i="0" u="none" strike="noStrike" kern="1200" cap="none" spc="0" normalizeH="0" baseline="0" noProof="0" dirty="0" err="1">
                <a:ln>
                  <a:noFill/>
                </a:ln>
                <a:solidFill>
                  <a:srgbClr val="23334E"/>
                </a:solidFill>
                <a:effectLst/>
                <a:uLnTx/>
                <a:uFillTx/>
                <a:latin typeface="Arial Narrow" panose="020B0606020202030204" pitchFamily="34" charset="0"/>
                <a:ea typeface="+mn-ea"/>
                <a:cs typeface="Aharoni" panose="02010803020104030203" pitchFamily="2" charset="-79"/>
              </a:rPr>
              <a:t>Cas</a:t>
            </a: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 </a:t>
            </a:r>
            <a:r>
              <a:rPr lang="en-US" sz="4800" b="1" dirty="0">
                <a:solidFill>
                  <a:srgbClr val="23334E"/>
                </a:solidFill>
                <a:latin typeface="Arial Narrow" pitchFamily="34" charset="0"/>
              </a:rPr>
              <a:t>n</a:t>
            </a:r>
            <a:r>
              <a:rPr lang="fr-FR" sz="4800" b="1" baseline="30000" dirty="0">
                <a:solidFill>
                  <a:srgbClr val="23334E"/>
                </a:solidFill>
                <a:latin typeface="Arial Narrow" pitchFamily="34" charset="0"/>
              </a:rPr>
              <a:t>o </a:t>
            </a: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9</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79645"/>
            <a:ext cx="6652400"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2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Vous décidez de prescrire un AOD à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2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Jean Bella</a:t>
            </a:r>
            <a:endParaRPr kumimoji="0" lang="fr-CA" sz="3200" b="1" i="0" u="none" strike="noStrike" kern="1200" cap="none" spc="0" normalizeH="0" baseline="3000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12" name="4E92DA43-5712-40E9-AFDC-2C1062C78C6F" descr="7646DFF2-B812-4635-AA57-5171E34E5A45@chrc">
            <a:extLst>
              <a:ext uri="{FF2B5EF4-FFF2-40B4-BE49-F238E27FC236}">
                <a16:creationId xmlns:a16="http://schemas.microsoft.com/office/drawing/2014/main" id="{8E446A91-886E-476B-B0AB-4AB42C222420}"/>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76606"/>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12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8238"/>
            <a:ext cx="7968314"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Quels AOD prescririez-vous à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Jean Bella?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A"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a:t>
            </a:r>
            <a:r>
              <a:rPr kumimoji="0" lang="fr-CA" sz="2400" b="1" i="1" u="none" strike="noStrike" kern="1200" cap="none" spc="0" normalizeH="0" noProof="0" dirty="0">
                <a:ln>
                  <a:noFill/>
                </a:ln>
                <a:solidFill>
                  <a:srgbClr val="23334E"/>
                </a:solidFill>
                <a:effectLst/>
                <a:uLnTx/>
                <a:uFillTx/>
                <a:latin typeface="Arial Narrow" panose="020B0606020202030204" pitchFamily="34" charset="0"/>
                <a:cs typeface="Aharoni" panose="02010803020104030203" pitchFamily="2" charset="-79"/>
              </a:rPr>
              <a:t> une ou plusieurs des options </a:t>
            </a:r>
            <a:r>
              <a:rPr lang="fr-CA" b="1" i="1" dirty="0">
                <a:solidFill>
                  <a:srgbClr val="23334E"/>
                </a:solidFill>
                <a:latin typeface="Arial Narrow" panose="020B0606020202030204" pitchFamily="34" charset="0"/>
                <a:cs typeface="Aharoni" panose="02010803020104030203" pitchFamily="2" charset="-79"/>
              </a:rPr>
              <a:t>suivantes</a:t>
            </a:r>
            <a:endParaRPr kumimoji="0" lang="fr-CA"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A"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18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Édoxaban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DIE</a:t>
            </a:r>
          </a:p>
          <a:p>
            <a:pPr marL="914400" lvl="1" indent="-457200" algn="l" defTabSz="914377">
              <a:lnSpc>
                <a:spcPct val="100000"/>
              </a:lnSpc>
              <a:spcBef>
                <a:spcPts val="600"/>
              </a:spcBef>
              <a:buFont typeface="+mj-lt"/>
              <a:buAutoNum type="arabicPeriod"/>
            </a:pP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Édoxaban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DIE</a:t>
            </a:r>
            <a:endParaRPr kumimoji="0" lang="en-CA"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722CE3CA-2D2D-43DD-BC77-FADF1D5F4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FBB5816F-E04C-4024-8410-AC6B6C1F316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149716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204070" y="1226169"/>
            <a:ext cx="7368797"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600" b="1" dirty="0">
                <a:solidFill>
                  <a:prstClr val="white">
                    <a:lumMod val="95000"/>
                  </a:prstClr>
                </a:solidFill>
                <a:latin typeface="Arial Narrow" panose="020B0606020202030204" pitchFamily="34" charset="0"/>
                <a:cs typeface="Candara"/>
              </a:rPr>
              <a:t>Un ajustement de la dose de l’AOD est-il nécessaire pour Jean Bella?</a:t>
            </a:r>
            <a:endParaRPr kumimoji="0" lang="fr-FR" sz="3600" b="1" i="0" u="none" strike="noStrike" kern="1200" cap="none" spc="0" normalizeH="0" baseline="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FR" sz="40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a:t>
            </a:r>
            <a:r>
              <a:rPr kumimoji="0" lang="fr-FR" sz="4000" b="1" i="1" u="none" strike="noStrike" kern="1200" cap="none" spc="0" normalizeH="0" noProof="0" dirty="0">
                <a:ln>
                  <a:noFill/>
                </a:ln>
                <a:solidFill>
                  <a:srgbClr val="23334E"/>
                </a:solidFill>
                <a:effectLst/>
                <a:uLnTx/>
                <a:uFillTx/>
                <a:latin typeface="Arial Narrow" panose="020B0606020202030204" pitchFamily="34" charset="0"/>
                <a:cs typeface="Aharoni" panose="02010803020104030203" pitchFamily="2" charset="-79"/>
              </a:rPr>
              <a:t> une des </a:t>
            </a:r>
            <a:r>
              <a:rPr lang="fr-FR" sz="4000" b="1" i="1" dirty="0">
                <a:solidFill>
                  <a:srgbClr val="23334E"/>
                </a:solidFill>
                <a:latin typeface="Arial Narrow" panose="020B0606020202030204" pitchFamily="34" charset="0"/>
                <a:cs typeface="Aharoni" panose="02010803020104030203" pitchFamily="2" charset="-79"/>
              </a:rPr>
              <a:t>options suivantes</a:t>
            </a:r>
            <a:endParaRPr kumimoji="0" lang="fr-FR" sz="40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FR"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FR" sz="3600" b="1" dirty="0">
                <a:solidFill>
                  <a:prstClr val="black"/>
                </a:solidFill>
                <a:latin typeface="Arial Narrow" panose="020B0606020202030204" pitchFamily="34" charset="0"/>
                <a:ea typeface="Lato" panose="020F0502020204030203" pitchFamily="34" charset="0"/>
                <a:cs typeface="Lato" panose="020F0502020204030203" pitchFamily="34" charset="0"/>
              </a:rPr>
              <a:t>Oui</a:t>
            </a:r>
          </a:p>
          <a:p>
            <a:pPr marL="914400" lvl="1" indent="-457200" algn="l" defTabSz="914377">
              <a:lnSpc>
                <a:spcPct val="100000"/>
              </a:lnSpc>
              <a:spcBef>
                <a:spcPts val="600"/>
              </a:spcBef>
              <a:buFont typeface="+mj-lt"/>
              <a:buAutoNum type="arabicPeriod"/>
            </a:pPr>
            <a:r>
              <a:rPr lang="fr-FR" sz="3600" b="1" dirty="0">
                <a:solidFill>
                  <a:prstClr val="black"/>
                </a:solidFill>
                <a:latin typeface="Arial Narrow" panose="020B0606020202030204" pitchFamily="34" charset="0"/>
                <a:ea typeface="Lato" panose="020F0502020204030203" pitchFamily="34" charset="0"/>
                <a:cs typeface="Lato" panose="020F0502020204030203" pitchFamily="34" charset="0"/>
              </a:rPr>
              <a:t>Non</a:t>
            </a:r>
          </a:p>
          <a:p>
            <a:pPr marL="914400" lvl="1" indent="-457200" algn="l" defTabSz="914377">
              <a:lnSpc>
                <a:spcPct val="100000"/>
              </a:lnSpc>
              <a:spcBef>
                <a:spcPts val="600"/>
              </a:spcBef>
              <a:buFont typeface="+mj-lt"/>
              <a:buAutoNum type="arabicPeriod"/>
            </a:pPr>
            <a:r>
              <a:rPr lang="fr-FR" sz="3600" b="1" dirty="0">
                <a:solidFill>
                  <a:prstClr val="black"/>
                </a:solidFill>
                <a:latin typeface="Arial Narrow" panose="020B0606020202030204" pitchFamily="34" charset="0"/>
                <a:ea typeface="Lato" panose="020F0502020204030203" pitchFamily="34" charset="0"/>
                <a:cs typeface="Lato" panose="020F0502020204030203" pitchFamily="34" charset="0"/>
              </a:rPr>
              <a:t>Cela dépend de l’AOD prescrit</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F7980FED-A679-4C34-99FF-02F1A629D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B6A23150-E309-4BE2-A5A0-C2419F0ECFD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2541326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2" name="4E92DA43-5712-40E9-AFDC-2C1062C78C6F" descr="7646DFF2-B812-4635-AA57-5171E34E5A45@chrc">
            <a:extLst>
              <a:ext uri="{FF2B5EF4-FFF2-40B4-BE49-F238E27FC236}">
                <a16:creationId xmlns:a16="http://schemas.microsoft.com/office/drawing/2014/main" id="{182FCC21-FC71-466F-9497-43B22869E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B053DB5-F777-4849-8EE2-01097C5750C5}"/>
              </a:ext>
            </a:extLst>
          </p:cNvPr>
          <p:cNvPicPr>
            <a:picLocks noChangeAspect="1"/>
          </p:cNvPicPr>
          <p:nvPr/>
        </p:nvPicPr>
        <p:blipFill>
          <a:blip r:embed="rId6"/>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36806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529357"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Exposition</a:t>
            </a:r>
            <a:r>
              <a:rPr kumimoji="0" lang="fr-CA" sz="3200" b="1" i="0" u="none" strike="noStrike" kern="1200" cap="none" spc="0" normalizeH="0" dirty="0">
                <a:ln>
                  <a:noFill/>
                </a:ln>
                <a:solidFill>
                  <a:srgbClr val="183059"/>
                </a:solidFill>
                <a:effectLst/>
                <a:uLnTx/>
                <a:uFillTx/>
                <a:latin typeface="Arial Narrow" panose="020B0606020202030204" pitchFamily="34" charset="0"/>
                <a:ea typeface="+mn-ea"/>
                <a:cs typeface="Aharoni" panose="02010803020104030203" pitchFamily="2" charset="-79"/>
              </a:rPr>
              <a:t> totale au médicament (</a:t>
            </a:r>
            <a:r>
              <a:rPr lang="fr-CA" sz="3200" b="1" dirty="0">
                <a:solidFill>
                  <a:srgbClr val="183059"/>
                </a:solidFill>
                <a:latin typeface="Arial Narrow" panose="020B0606020202030204" pitchFamily="34" charset="0"/>
                <a:cs typeface="Aharoni" panose="02010803020104030203" pitchFamily="2" charset="-79"/>
              </a:rPr>
              <a:t>A</a:t>
            </a:r>
            <a:r>
              <a:rPr kumimoji="0" lang="fr-CA" sz="3200" b="1" i="0" u="none" strike="noStrike" kern="1200" cap="none" spc="0" normalizeH="0" dirty="0">
                <a:ln>
                  <a:noFill/>
                </a:ln>
                <a:solidFill>
                  <a:srgbClr val="183059"/>
                </a:solidFill>
                <a:effectLst/>
                <a:uLnTx/>
                <a:uFillTx/>
                <a:latin typeface="Arial Narrow" panose="020B0606020202030204" pitchFamily="34" charset="0"/>
                <a:ea typeface="+mn-ea"/>
                <a:cs typeface="Aharoni" panose="02010803020104030203" pitchFamily="2" charset="-79"/>
              </a:rPr>
              <a:t>SC)</a:t>
            </a:r>
            <a:r>
              <a:rPr kumimoji="0" lang="fr-CA"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 avec une fonction rénale réduite</a:t>
            </a:r>
          </a:p>
        </p:txBody>
      </p:sp>
      <p:pic>
        <p:nvPicPr>
          <p:cNvPr id="2" name="Picture 1">
            <a:extLst>
              <a:ext uri="{FF2B5EF4-FFF2-40B4-BE49-F238E27FC236}">
                <a16:creationId xmlns:a16="http://schemas.microsoft.com/office/drawing/2014/main" id="{AE1D95C2-BEF5-4A18-9FFF-EFAC31A8CED2}"/>
              </a:ext>
            </a:extLst>
          </p:cNvPr>
          <p:cNvPicPr>
            <a:picLocks noChangeAspect="1"/>
          </p:cNvPicPr>
          <p:nvPr/>
        </p:nvPicPr>
        <p:blipFill>
          <a:blip r:embed="rId5"/>
          <a:stretch>
            <a:fillRect/>
          </a:stretch>
        </p:blipFill>
        <p:spPr>
          <a:xfrm>
            <a:off x="161925" y="1295753"/>
            <a:ext cx="8754615" cy="4218798"/>
          </a:xfrm>
          <a:prstGeom prst="rect">
            <a:avLst/>
          </a:prstGeom>
        </p:spPr>
      </p:pic>
      <p:cxnSp>
        <p:nvCxnSpPr>
          <p:cNvPr id="4" name="Straight Connector 3">
            <a:extLst>
              <a:ext uri="{FF2B5EF4-FFF2-40B4-BE49-F238E27FC236}">
                <a16:creationId xmlns:a16="http://schemas.microsoft.com/office/drawing/2014/main" id="{0BB0E052-932F-471F-A4A1-2D07E32F29BF}"/>
              </a:ext>
            </a:extLst>
          </p:cNvPr>
          <p:cNvCxnSpPr/>
          <p:nvPr/>
        </p:nvCxnSpPr>
        <p:spPr>
          <a:xfrm>
            <a:off x="729205" y="4409952"/>
            <a:ext cx="8090704" cy="0"/>
          </a:xfrm>
          <a:prstGeom prst="line">
            <a:avLst/>
          </a:prstGeom>
          <a:ln>
            <a:solidFill>
              <a:schemeClr val="tx1">
                <a:lumMod val="65000"/>
                <a:lumOff val="35000"/>
              </a:schemeClr>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AA2DD724-9831-474C-96A1-4E00BF50D93C}"/>
              </a:ext>
            </a:extLst>
          </p:cNvPr>
          <p:cNvSpPr txBox="1"/>
          <p:nvPr/>
        </p:nvSpPr>
        <p:spPr>
          <a:xfrm>
            <a:off x="0" y="5604812"/>
            <a:ext cx="9144000" cy="523174"/>
          </a:xfrm>
          <a:prstGeom prst="rect">
            <a:avLst/>
          </a:prstGeom>
          <a:noFill/>
        </p:spPr>
        <p:txBody>
          <a:bodyPr wrap="square" lIns="91392" tIns="45697" rIns="91392" bIns="45697"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BE" sz="1400" b="1" dirty="0">
                <a:solidFill>
                  <a:prstClr val="black">
                    <a:lumMod val="85000"/>
                    <a:lumOff val="15000"/>
                  </a:prstClr>
                </a:solidFill>
                <a:latin typeface="Arial Narrow" panose="020B0606020202030204" pitchFamily="34" charset="0"/>
              </a:rPr>
              <a:t>Fonction rénale normale </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 ≥80 </a:t>
            </a:r>
            <a:r>
              <a:rPr kumimoji="0" lang="fr-BE"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rPr>
              <a:t>mL</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/min; </a:t>
            </a:r>
            <a:r>
              <a:rPr lang="fr-BE" sz="1400" b="1" dirty="0">
                <a:solidFill>
                  <a:prstClr val="black">
                    <a:lumMod val="85000"/>
                    <a:lumOff val="15000"/>
                  </a:prstClr>
                </a:solidFill>
                <a:latin typeface="Arial Narrow" panose="020B0606020202030204" pitchFamily="34" charset="0"/>
              </a:rPr>
              <a:t>Insuffisance rénale légère </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 50-79 </a:t>
            </a:r>
            <a:r>
              <a:rPr kumimoji="0" lang="fr-BE"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rPr>
              <a:t>mL</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/min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Insuffisance</a:t>
            </a:r>
            <a:r>
              <a:rPr kumimoji="0" lang="fr-BE" sz="1400" b="1" i="0" u="none" strike="noStrike" kern="1200" cap="none" spc="0" normalizeH="0" noProof="0" dirty="0">
                <a:ln>
                  <a:noFill/>
                </a:ln>
                <a:solidFill>
                  <a:prstClr val="black">
                    <a:lumMod val="85000"/>
                    <a:lumOff val="15000"/>
                  </a:prstClr>
                </a:solidFill>
                <a:effectLst/>
                <a:uLnTx/>
                <a:uFillTx/>
                <a:latin typeface="Arial Narrow" panose="020B0606020202030204" pitchFamily="34" charset="0"/>
              </a:rPr>
              <a:t> rénale modérée </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 30-49 </a:t>
            </a:r>
            <a:r>
              <a:rPr kumimoji="0" lang="fr-BE"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rPr>
              <a:t>mL</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/min; Insuffisance</a:t>
            </a:r>
            <a:r>
              <a:rPr kumimoji="0" lang="fr-BE" sz="1400" b="1" i="0" u="none" strike="noStrike" kern="1200" cap="none" spc="0" normalizeH="0" noProof="0" dirty="0">
                <a:ln>
                  <a:noFill/>
                </a:ln>
                <a:solidFill>
                  <a:prstClr val="black">
                    <a:lumMod val="85000"/>
                    <a:lumOff val="15000"/>
                  </a:prstClr>
                </a:solidFill>
                <a:effectLst/>
                <a:uLnTx/>
                <a:uFillTx/>
                <a:latin typeface="Arial Narrow" panose="020B0606020202030204" pitchFamily="34" charset="0"/>
              </a:rPr>
              <a:t> rénale sévère </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 &lt;30 </a:t>
            </a:r>
            <a:r>
              <a:rPr kumimoji="0" lang="fr-BE" sz="14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rPr>
              <a:t>mL</a:t>
            </a:r>
            <a:r>
              <a:rPr kumimoji="0" lang="fr-BE"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/min </a:t>
            </a:r>
          </a:p>
        </p:txBody>
      </p:sp>
      <p:sp>
        <p:nvSpPr>
          <p:cNvPr id="15" name="Text Box 3">
            <a:extLst>
              <a:ext uri="{FF2B5EF4-FFF2-40B4-BE49-F238E27FC236}">
                <a16:creationId xmlns:a16="http://schemas.microsoft.com/office/drawing/2014/main" id="{4B7B0874-0FCA-424B-91A5-3D17EBD07BC5}"/>
              </a:ext>
            </a:extLst>
          </p:cNvPr>
          <p:cNvSpPr txBox="1">
            <a:spLocks noChangeArrowheads="1"/>
          </p:cNvSpPr>
          <p:nvPr/>
        </p:nvSpPr>
        <p:spPr bwMode="auto">
          <a:xfrm>
            <a:off x="146655" y="6219248"/>
            <a:ext cx="6558946" cy="646331"/>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entury Gothic"/>
              </a:rPr>
              <a:t>Apixaban (Eliquis) Product Monograph. Bristol-Meyers Squibb Canada;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entury Gothic"/>
              </a:rPr>
              <a:t>Dabigatran (Pradaxa) Product Monograph. Boehringer Ingelheim Canada Ltd.;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Edoxaban</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Lixiana</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Product Monograph. Progress Therapeutics;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entury Gothic"/>
              </a:rPr>
              <a:t>Rivaroxaban (Xarelto) Product Monograph. Bayer Inc.</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53691EB4-1447-4129-AFC0-38FA3635DBD4}"/>
              </a:ext>
            </a:extLst>
          </p:cNvPr>
          <p:cNvSpPr txBox="1"/>
          <p:nvPr/>
        </p:nvSpPr>
        <p:spPr>
          <a:xfrm>
            <a:off x="1393587" y="1745873"/>
            <a:ext cx="7486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183059"/>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rial" panose="020B0604020202020204" pitchFamily="34" charset="0"/>
              </a:rPr>
              <a:t>27%</a:t>
            </a:r>
          </a:p>
        </p:txBody>
      </p:sp>
      <p:sp>
        <p:nvSpPr>
          <p:cNvPr id="17" name="TextBox 16">
            <a:extLst>
              <a:ext uri="{FF2B5EF4-FFF2-40B4-BE49-F238E27FC236}">
                <a16:creationId xmlns:a16="http://schemas.microsoft.com/office/drawing/2014/main" id="{D82B7405-F203-4773-ABD5-9FF5E42155BB}"/>
              </a:ext>
            </a:extLst>
          </p:cNvPr>
          <p:cNvSpPr txBox="1"/>
          <p:nvPr/>
        </p:nvSpPr>
        <p:spPr>
          <a:xfrm>
            <a:off x="3595580" y="1729108"/>
            <a:ext cx="68696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356AC1"/>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rial" panose="020B0604020202020204" pitchFamily="34" charset="0"/>
              </a:rPr>
              <a:t>85%</a:t>
            </a:r>
          </a:p>
        </p:txBody>
      </p:sp>
      <p:sp>
        <p:nvSpPr>
          <p:cNvPr id="18" name="TextBox 17">
            <a:extLst>
              <a:ext uri="{FF2B5EF4-FFF2-40B4-BE49-F238E27FC236}">
                <a16:creationId xmlns:a16="http://schemas.microsoft.com/office/drawing/2014/main" id="{FB526F09-BEEA-4645-9C9B-28B2497670AA}"/>
              </a:ext>
            </a:extLst>
          </p:cNvPr>
          <p:cNvSpPr txBox="1"/>
          <p:nvPr/>
        </p:nvSpPr>
        <p:spPr>
          <a:xfrm>
            <a:off x="5646123" y="1698330"/>
            <a:ext cx="63561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30C1D7"/>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30C1D7"/>
                </a:solidFill>
                <a:effectLst/>
                <a:uLnTx/>
                <a:uFillTx/>
                <a:latin typeface="Arial Narrow" panose="020B0606020202030204" pitchFamily="34" charset="0"/>
                <a:ea typeface="+mn-ea"/>
                <a:cs typeface="Arial" panose="020B0604020202020204" pitchFamily="34" charset="0"/>
              </a:rPr>
              <a:t>50%</a:t>
            </a:r>
          </a:p>
        </p:txBody>
      </p:sp>
      <p:sp>
        <p:nvSpPr>
          <p:cNvPr id="19" name="TextBox 18">
            <a:extLst>
              <a:ext uri="{FF2B5EF4-FFF2-40B4-BE49-F238E27FC236}">
                <a16:creationId xmlns:a16="http://schemas.microsoft.com/office/drawing/2014/main" id="{1806B6DC-8EC4-41A5-BEE2-98AF30087B27}"/>
              </a:ext>
            </a:extLst>
          </p:cNvPr>
          <p:cNvSpPr txBox="1"/>
          <p:nvPr/>
        </p:nvSpPr>
        <p:spPr>
          <a:xfrm>
            <a:off x="7716204" y="1698330"/>
            <a:ext cx="65729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Arial" panose="020B0604020202020204" pitchFamily="34" charset="0"/>
              </a:rPr>
              <a:t>CL</a:t>
            </a:r>
            <a:r>
              <a:rPr kumimoji="0" lang="en-US" sz="1400" b="1" i="0" u="none" strike="noStrike" kern="1200" cap="none" spc="0" normalizeH="0" baseline="-25000" noProof="0" dirty="0">
                <a:ln>
                  <a:noFill/>
                </a:ln>
                <a:solidFill>
                  <a:srgbClr val="99DFEB"/>
                </a:solidFill>
                <a:effectLst/>
                <a:uLnTx/>
                <a:uFillTx/>
                <a:latin typeface="Arial Narrow" panose="020B0606020202030204" pitchFamily="34" charset="0"/>
                <a:ea typeface="+mn-ea"/>
                <a:cs typeface="Arial" panose="020B0604020202020204" pitchFamily="34" charset="0"/>
              </a:rPr>
              <a:t>R</a:t>
            </a:r>
            <a:r>
              <a:rPr kumimoji="0" lang="en-US" sz="1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Arial" panose="020B0604020202020204" pitchFamily="34" charset="0"/>
              </a:rPr>
              <a:t>33%</a:t>
            </a:r>
          </a:p>
        </p:txBody>
      </p:sp>
      <p:sp>
        <p:nvSpPr>
          <p:cNvPr id="3" name="ZoneTexte 2"/>
          <p:cNvSpPr txBox="1"/>
          <p:nvPr/>
        </p:nvSpPr>
        <p:spPr>
          <a:xfrm>
            <a:off x="2976873" y="5078010"/>
            <a:ext cx="3714409" cy="369332"/>
          </a:xfrm>
          <a:prstGeom prst="rect">
            <a:avLst/>
          </a:prstGeom>
          <a:solidFill>
            <a:schemeClr val="bg1"/>
          </a:solidFill>
        </p:spPr>
        <p:txBody>
          <a:bodyPr wrap="square" rtlCol="0">
            <a:spAutoFit/>
          </a:bodyPr>
          <a:lstStyle/>
          <a:p>
            <a:pPr algn="ctr"/>
            <a:r>
              <a:rPr lang="fr-CA" b="1" dirty="0">
                <a:solidFill>
                  <a:srgbClr val="444444"/>
                </a:solidFill>
                <a:latin typeface="Arial Narrow" panose="020B0606020202030204" pitchFamily="34" charset="0"/>
              </a:rPr>
              <a:t>Clairance de la créatinine (</a:t>
            </a:r>
            <a:r>
              <a:rPr lang="fr-CA" b="1" dirty="0" err="1">
                <a:solidFill>
                  <a:srgbClr val="444444"/>
                </a:solidFill>
                <a:latin typeface="Arial Narrow" panose="020B0606020202030204" pitchFamily="34" charset="0"/>
              </a:rPr>
              <a:t>mL</a:t>
            </a:r>
            <a:r>
              <a:rPr lang="fr-CA" b="1" dirty="0">
                <a:solidFill>
                  <a:srgbClr val="444444"/>
                </a:solidFill>
                <a:latin typeface="Arial Narrow" panose="020B0606020202030204" pitchFamily="34" charset="0"/>
              </a:rPr>
              <a:t>/min)</a:t>
            </a:r>
            <a:endParaRPr lang="fr-FR" b="1" dirty="0">
              <a:solidFill>
                <a:srgbClr val="444444"/>
              </a:solidFill>
              <a:latin typeface="Arial Narrow" panose="020B0606020202030204" pitchFamily="34" charset="0"/>
            </a:endParaRPr>
          </a:p>
        </p:txBody>
      </p:sp>
      <p:sp>
        <p:nvSpPr>
          <p:cNvPr id="5" name="ZoneTexte 4"/>
          <p:cNvSpPr txBox="1"/>
          <p:nvPr/>
        </p:nvSpPr>
        <p:spPr>
          <a:xfrm rot="16200000">
            <a:off x="-1437758" y="3123950"/>
            <a:ext cx="3631092" cy="276999"/>
          </a:xfrm>
          <a:prstGeom prst="rect">
            <a:avLst/>
          </a:prstGeom>
          <a:solidFill>
            <a:schemeClr val="bg1"/>
          </a:solidFill>
        </p:spPr>
        <p:txBody>
          <a:bodyPr wrap="square" rtlCol="0">
            <a:spAutoFit/>
          </a:bodyPr>
          <a:lstStyle/>
          <a:p>
            <a:pPr algn="ctr"/>
            <a:r>
              <a:rPr lang="fr-CA" sz="1200" b="1" dirty="0">
                <a:latin typeface="Arial Narrow" panose="020B0606020202030204" pitchFamily="34" charset="0"/>
              </a:rPr>
              <a:t>Rapport des ASC vs une fonction rénale normale</a:t>
            </a:r>
            <a:endParaRPr lang="fr-FR" sz="1200" b="1" dirty="0">
              <a:latin typeface="Arial Narrow" panose="020B0606020202030204" pitchFamily="34" charset="0"/>
            </a:endParaRPr>
          </a:p>
        </p:txBody>
      </p:sp>
      <p:pic>
        <p:nvPicPr>
          <p:cNvPr id="20" name="4E92DA43-5712-40E9-AFDC-2C1062C78C6F" descr="7646DFF2-B812-4635-AA57-5171E34E5A45@chrc">
            <a:extLst>
              <a:ext uri="{FF2B5EF4-FFF2-40B4-BE49-F238E27FC236}">
                <a16:creationId xmlns:a16="http://schemas.microsoft.com/office/drawing/2014/main" id="{B8AA3EC7-083F-4B29-8A62-A1A4DCBDD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13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2269" y="183906"/>
            <a:ext cx="7007381" cy="923330"/>
          </a:xfrm>
          <a:prstGeom prst="rect">
            <a:avLst/>
          </a:prstGeom>
          <a:noFill/>
        </p:spPr>
        <p:txBody>
          <a:bodyPr wrap="square">
            <a:spAutoFit/>
          </a:bodyPr>
          <a:lstStyle/>
          <a:p>
            <a:r>
              <a:rPr lang="fr-MC" sz="3200" b="1" dirty="0">
                <a:solidFill>
                  <a:srgbClr val="1B1A5A"/>
                </a:solidFill>
                <a:latin typeface="Arial Narrow" pitchFamily="34" charset="0"/>
                <a:ea typeface="Lato" panose="020F0502020204030203" pitchFamily="34" charset="0"/>
                <a:cs typeface="Lato" panose="020F0502020204030203" pitchFamily="34" charset="0"/>
              </a:rPr>
              <a:t>Examen des données : l’</a:t>
            </a:r>
            <a:r>
              <a:rPr lang="fr-MC" sz="3200" b="1" dirty="0" err="1">
                <a:solidFill>
                  <a:srgbClr val="1B1A5A"/>
                </a:solidFill>
                <a:latin typeface="Arial Narrow" pitchFamily="34" charset="0"/>
                <a:ea typeface="Lato" panose="020F0502020204030203" pitchFamily="34" charset="0"/>
                <a:cs typeface="Lato" panose="020F0502020204030203" pitchFamily="34" charset="0"/>
              </a:rPr>
              <a:t>apixaban</a:t>
            </a:r>
            <a:endParaRPr lang="fr-MC" sz="3200" b="1" dirty="0">
              <a:solidFill>
                <a:schemeClr val="tx1">
                  <a:lumMod val="85000"/>
                  <a:lumOff val="15000"/>
                </a:schemeClr>
              </a:solidFill>
              <a:latin typeface="Arial Narrow" pitchFamily="34" charset="0"/>
              <a:ea typeface="Lato" panose="020F0502020204030203" pitchFamily="34" charset="0"/>
              <a:cs typeface="Lato" panose="020F0502020204030203" pitchFamily="34" charset="0"/>
            </a:endParaRPr>
          </a:p>
          <a:p>
            <a:r>
              <a:rPr lang="fr-MC" sz="2200" b="1" dirty="0">
                <a:solidFill>
                  <a:srgbClr val="0070C0"/>
                </a:solidFill>
                <a:latin typeface="Arial Narrow" pitchFamily="34" charset="0"/>
                <a:ea typeface="Lato" panose="020F0502020204030203" pitchFamily="34" charset="0"/>
                <a:cs typeface="Lato" panose="020F0502020204030203" pitchFamily="34" charset="0"/>
              </a:rPr>
              <a:t>Résultats de l’étude ARISTOTLE pour 2.5 mg vs 5.0 mg BID</a:t>
            </a:r>
            <a:endParaRPr lang="en-CA" sz="2200" b="1" dirty="0">
              <a:solidFill>
                <a:srgbClr val="356AC1"/>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46394"/>
            <a:ext cx="5358419" cy="230832"/>
          </a:xfrm>
          <a:prstGeom prst="rect">
            <a:avLst/>
          </a:prstGeom>
          <a:noFill/>
          <a:ln w="9525">
            <a:noFill/>
            <a:miter lim="800000"/>
            <a:headEnd/>
            <a:tailEnd/>
          </a:ln>
        </p:spPr>
        <p:txBody>
          <a:bodyPr wrap="square">
            <a:spAutoFit/>
          </a:bodyPr>
          <a:lstStyle/>
          <a:p>
            <a:pPr>
              <a:defRPr/>
            </a:pPr>
            <a:r>
              <a:rPr lang="sv-SE" altLang="en-US" sz="900" dirty="0">
                <a:solidFill>
                  <a:prstClr val="white"/>
                </a:solidFill>
                <a:latin typeface="Arial Narrow" panose="020B0606020202030204" pitchFamily="34" charset="0"/>
                <a:cs typeface="Lato"/>
              </a:rPr>
              <a:t> </a:t>
            </a:r>
            <a:r>
              <a:rPr lang="sv-SE" altLang="en-US" sz="900" dirty="0" err="1">
                <a:solidFill>
                  <a:prstClr val="white"/>
                </a:solidFill>
                <a:latin typeface="Arial Narrow" panose="020B0606020202030204" pitchFamily="34" charset="0"/>
                <a:cs typeface="Lato"/>
              </a:rPr>
              <a:t>Granger</a:t>
            </a:r>
            <a:r>
              <a:rPr lang="sv-SE" altLang="en-US" sz="900" dirty="0">
                <a:solidFill>
                  <a:prstClr val="white"/>
                </a:solidFill>
                <a:latin typeface="Arial Narrow" panose="020B0606020202030204" pitchFamily="34" charset="0"/>
                <a:cs typeface="Lato"/>
              </a:rPr>
              <a:t> CB et al.  </a:t>
            </a:r>
            <a:r>
              <a:rPr lang="sv-SE" altLang="en-US" sz="900" dirty="0" err="1">
                <a:solidFill>
                  <a:prstClr val="white"/>
                </a:solidFill>
                <a:latin typeface="Arial Narrow" panose="020B0606020202030204" pitchFamily="34" charset="0"/>
                <a:cs typeface="Lato"/>
              </a:rPr>
              <a:t>Apixaban</a:t>
            </a:r>
            <a:r>
              <a:rPr lang="sv-SE" altLang="en-US" sz="900" dirty="0">
                <a:solidFill>
                  <a:prstClr val="white"/>
                </a:solidFill>
                <a:latin typeface="Arial Narrow" panose="020B0606020202030204" pitchFamily="34" charset="0"/>
                <a:cs typeface="Lato"/>
              </a:rPr>
              <a:t> </a:t>
            </a:r>
            <a:r>
              <a:rPr lang="sv-SE" altLang="en-US" sz="900" dirty="0" err="1">
                <a:solidFill>
                  <a:prstClr val="white"/>
                </a:solidFill>
                <a:latin typeface="Arial Narrow" panose="020B0606020202030204" pitchFamily="34" charset="0"/>
                <a:cs typeface="Lato"/>
              </a:rPr>
              <a:t>versus</a:t>
            </a:r>
            <a:r>
              <a:rPr lang="sv-SE" altLang="en-US" sz="900" dirty="0">
                <a:solidFill>
                  <a:prstClr val="white"/>
                </a:solidFill>
                <a:latin typeface="Arial Narrow" panose="020B0606020202030204" pitchFamily="34" charset="0"/>
                <a:cs typeface="Lato"/>
              </a:rPr>
              <a:t> </a:t>
            </a:r>
            <a:r>
              <a:rPr lang="sv-SE" altLang="en-US" sz="900" dirty="0" err="1">
                <a:solidFill>
                  <a:prstClr val="white"/>
                </a:solidFill>
                <a:latin typeface="Arial Narrow" panose="020B0606020202030204" pitchFamily="34" charset="0"/>
                <a:cs typeface="Lato"/>
              </a:rPr>
              <a:t>Warfarin</a:t>
            </a:r>
            <a:r>
              <a:rPr lang="sv-SE" altLang="en-US" sz="900" dirty="0">
                <a:solidFill>
                  <a:prstClr val="white"/>
                </a:solidFill>
                <a:latin typeface="Arial Narrow" panose="020B0606020202030204" pitchFamily="34" charset="0"/>
                <a:cs typeface="Lato"/>
              </a:rPr>
              <a:t> in Patients </a:t>
            </a:r>
            <a:r>
              <a:rPr lang="sv-SE" altLang="en-US" sz="900" dirty="0" err="1">
                <a:solidFill>
                  <a:prstClr val="white"/>
                </a:solidFill>
                <a:latin typeface="Arial Narrow" panose="020B0606020202030204" pitchFamily="34" charset="0"/>
                <a:cs typeface="Lato"/>
              </a:rPr>
              <a:t>with</a:t>
            </a:r>
            <a:r>
              <a:rPr lang="sv-SE" altLang="en-US" sz="900" dirty="0">
                <a:solidFill>
                  <a:prstClr val="white"/>
                </a:solidFill>
                <a:latin typeface="Arial Narrow" panose="020B0606020202030204" pitchFamily="34" charset="0"/>
                <a:cs typeface="Lato"/>
              </a:rPr>
              <a:t> </a:t>
            </a:r>
            <a:r>
              <a:rPr lang="sv-SE" altLang="en-US" sz="900" dirty="0" err="1">
                <a:solidFill>
                  <a:prstClr val="white"/>
                </a:solidFill>
                <a:latin typeface="Arial Narrow" panose="020B0606020202030204" pitchFamily="34" charset="0"/>
                <a:cs typeface="Lato"/>
              </a:rPr>
              <a:t>Atrial</a:t>
            </a:r>
            <a:r>
              <a:rPr lang="sv-SE" altLang="en-US" sz="900" dirty="0">
                <a:solidFill>
                  <a:prstClr val="white"/>
                </a:solidFill>
                <a:latin typeface="Arial Narrow" panose="020B0606020202030204" pitchFamily="34" charset="0"/>
                <a:cs typeface="Lato"/>
              </a:rPr>
              <a:t> </a:t>
            </a:r>
            <a:r>
              <a:rPr lang="sv-SE" altLang="en-US" sz="900" dirty="0" err="1">
                <a:solidFill>
                  <a:prstClr val="white"/>
                </a:solidFill>
                <a:latin typeface="Arial Narrow" panose="020B0606020202030204" pitchFamily="34" charset="0"/>
                <a:cs typeface="Lato"/>
              </a:rPr>
              <a:t>Fibrillation</a:t>
            </a:r>
            <a:r>
              <a:rPr lang="sv-SE" altLang="en-US" sz="900" dirty="0">
                <a:solidFill>
                  <a:prstClr val="white"/>
                </a:solidFill>
                <a:latin typeface="Arial Narrow" panose="020B0606020202030204" pitchFamily="34" charset="0"/>
                <a:cs typeface="Lato"/>
              </a:rPr>
              <a:t>. N </a:t>
            </a:r>
            <a:r>
              <a:rPr lang="sv-SE" altLang="en-US" sz="900" dirty="0" err="1">
                <a:solidFill>
                  <a:prstClr val="white"/>
                </a:solidFill>
                <a:latin typeface="Arial Narrow" panose="020B0606020202030204" pitchFamily="34" charset="0"/>
                <a:cs typeface="Lato"/>
              </a:rPr>
              <a:t>Engl</a:t>
            </a:r>
            <a:r>
              <a:rPr lang="sv-SE" altLang="en-US" sz="900" dirty="0">
                <a:solidFill>
                  <a:prstClr val="white"/>
                </a:solidFill>
                <a:latin typeface="Arial Narrow" panose="020B0606020202030204" pitchFamily="34" charset="0"/>
                <a:cs typeface="Lato"/>
              </a:rPr>
              <a:t> J Med 2011; 365:981-992</a:t>
            </a:r>
          </a:p>
        </p:txBody>
      </p:sp>
      <p:pic>
        <p:nvPicPr>
          <p:cNvPr id="3" name="Picture 2">
            <a:extLst>
              <a:ext uri="{FF2B5EF4-FFF2-40B4-BE49-F238E27FC236}">
                <a16:creationId xmlns:a16="http://schemas.microsoft.com/office/drawing/2014/main" id="{5BE29021-37A8-B14D-BFE4-2F6109F33D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00793"/>
            <a:ext cx="9144000" cy="108117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05C2B69-C576-2245-BBBB-D53A3C3B612F}"/>
              </a:ext>
            </a:extLst>
          </p:cNvPr>
          <p:cNvPicPr>
            <a:picLocks noChangeAspect="1"/>
          </p:cNvPicPr>
          <p:nvPr/>
        </p:nvPicPr>
        <p:blipFill rotWithShape="1">
          <a:blip r:embed="rId6">
            <a:extLst>
              <a:ext uri="{28A0092B-C50C-407E-A947-70E740481C1C}">
                <a14:useLocalDpi xmlns:a14="http://schemas.microsoft.com/office/drawing/2010/main" val="0"/>
              </a:ext>
            </a:extLst>
          </a:blip>
          <a:srcRect t="14147"/>
          <a:stretch/>
        </p:blipFill>
        <p:spPr>
          <a:xfrm>
            <a:off x="0" y="2731295"/>
            <a:ext cx="9144000" cy="712746"/>
          </a:xfrm>
          <a:prstGeom prst="rect">
            <a:avLst/>
          </a:prstGeom>
        </p:spPr>
      </p:pic>
      <p:pic>
        <p:nvPicPr>
          <p:cNvPr id="7" name="Picture 6">
            <a:extLst>
              <a:ext uri="{FF2B5EF4-FFF2-40B4-BE49-F238E27FC236}">
                <a16:creationId xmlns:a16="http://schemas.microsoft.com/office/drawing/2014/main" id="{90207AB8-E97C-7748-AB55-2C87385528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705451"/>
            <a:ext cx="9144000" cy="104404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0AFCC739-AE45-B34E-9C35-1D02C22A4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788754"/>
            <a:ext cx="9144000" cy="771896"/>
          </a:xfrm>
          <a:prstGeom prst="rect">
            <a:avLst/>
          </a:prstGeom>
        </p:spPr>
      </p:pic>
      <p:pic>
        <p:nvPicPr>
          <p:cNvPr id="12" name="4E92DA43-5712-40E9-AFDC-2C1062C78C6F" descr="7646DFF2-B812-4635-AA57-5171E34E5A45@chrc">
            <a:extLst>
              <a:ext uri="{FF2B5EF4-FFF2-40B4-BE49-F238E27FC236}">
                <a16:creationId xmlns:a16="http://schemas.microsoft.com/office/drawing/2014/main" id="{3D4FACD7-A57C-482B-914F-EFB3D5760D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6366" y="219430"/>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0C8F0AC-3F48-4AD8-98C5-6182B728BCC8}"/>
              </a:ext>
            </a:extLst>
          </p:cNvPr>
          <p:cNvSpPr txBox="1"/>
          <p:nvPr/>
        </p:nvSpPr>
        <p:spPr>
          <a:xfrm>
            <a:off x="0" y="1627031"/>
            <a:ext cx="5931244" cy="369332"/>
          </a:xfrm>
          <a:prstGeom prst="rect">
            <a:avLst/>
          </a:prstGeom>
          <a:solidFill>
            <a:schemeClr val="bg1"/>
          </a:solidFill>
        </p:spPr>
        <p:txBody>
          <a:bodyPr wrap="square" rtlCol="0">
            <a:spAutoFit/>
          </a:bodyPr>
          <a:lstStyle/>
          <a:p>
            <a:r>
              <a:rPr lang="fr-FR" b="1" dirty="0">
                <a:latin typeface="Arial Narrow" panose="020B0606020202030204" pitchFamily="34" charset="0"/>
              </a:rPr>
              <a:t>Critère principal d'efficacité  : AVC/embolie systémique</a:t>
            </a:r>
          </a:p>
        </p:txBody>
      </p:sp>
      <p:sp>
        <p:nvSpPr>
          <p:cNvPr id="4" name="Rectangle 3">
            <a:extLst>
              <a:ext uri="{FF2B5EF4-FFF2-40B4-BE49-F238E27FC236}">
                <a16:creationId xmlns:a16="http://schemas.microsoft.com/office/drawing/2014/main" id="{2E597159-D0F2-493B-BC17-8D9ADBCACBA7}"/>
              </a:ext>
            </a:extLst>
          </p:cNvPr>
          <p:cNvSpPr/>
          <p:nvPr/>
        </p:nvSpPr>
        <p:spPr>
          <a:xfrm>
            <a:off x="31056" y="2132613"/>
            <a:ext cx="1220206" cy="365760"/>
          </a:xfrm>
          <a:prstGeom prst="rect">
            <a:avLst/>
          </a:prstGeom>
          <a:solidFill>
            <a:schemeClr val="bg1"/>
          </a:solidFill>
        </p:spPr>
        <p:txBody>
          <a:bodyPr wrap="none">
            <a:spAutoFit/>
          </a:bodyPr>
          <a:lstStyle/>
          <a:p>
            <a:r>
              <a:rPr lang="fr-CA" sz="1600" b="1" dirty="0">
                <a:latin typeface="Arial Narrow" panose="020B0606020202030204" pitchFamily="34" charset="0"/>
              </a:rPr>
              <a:t>Sous-groupe</a:t>
            </a:r>
            <a:endParaRPr lang="en-US" sz="1600" dirty="0"/>
          </a:p>
        </p:txBody>
      </p:sp>
      <p:sp>
        <p:nvSpPr>
          <p:cNvPr id="14" name="Rectangle 13">
            <a:extLst>
              <a:ext uri="{FF2B5EF4-FFF2-40B4-BE49-F238E27FC236}">
                <a16:creationId xmlns:a16="http://schemas.microsoft.com/office/drawing/2014/main" id="{F5225D80-FBE4-4184-AA5F-2ECC9E2EEDFF}"/>
              </a:ext>
            </a:extLst>
          </p:cNvPr>
          <p:cNvSpPr/>
          <p:nvPr/>
        </p:nvSpPr>
        <p:spPr>
          <a:xfrm>
            <a:off x="2143413" y="2030865"/>
            <a:ext cx="1356130" cy="523220"/>
          </a:xfrm>
          <a:prstGeom prst="rect">
            <a:avLst/>
          </a:prstGeom>
          <a:solidFill>
            <a:schemeClr val="bg1"/>
          </a:solidFill>
        </p:spPr>
        <p:txBody>
          <a:bodyPr wrap="square">
            <a:spAutoFit/>
          </a:bodyPr>
          <a:lstStyle/>
          <a:p>
            <a:pPr algn="ctr"/>
            <a:r>
              <a:rPr lang="en-US" sz="1400" b="1" dirty="0" err="1">
                <a:latin typeface="Arial Narrow" panose="020B0606020202030204" pitchFamily="34" charset="0"/>
              </a:rPr>
              <a:t>nombre</a:t>
            </a:r>
            <a:r>
              <a:rPr lang="en-US" sz="1400" b="1" dirty="0">
                <a:latin typeface="Arial Narrow" panose="020B0606020202030204" pitchFamily="34" charset="0"/>
              </a:rPr>
              <a:t> de patients</a:t>
            </a:r>
          </a:p>
        </p:txBody>
      </p:sp>
      <p:sp>
        <p:nvSpPr>
          <p:cNvPr id="19" name="Rectangle 18">
            <a:extLst>
              <a:ext uri="{FF2B5EF4-FFF2-40B4-BE49-F238E27FC236}">
                <a16:creationId xmlns:a16="http://schemas.microsoft.com/office/drawing/2014/main" id="{3E85C551-EE4F-4526-A17F-7BCB35A15560}"/>
              </a:ext>
            </a:extLst>
          </p:cNvPr>
          <p:cNvSpPr/>
          <p:nvPr/>
        </p:nvSpPr>
        <p:spPr>
          <a:xfrm>
            <a:off x="3351794" y="2104125"/>
            <a:ext cx="939681" cy="338554"/>
          </a:xfrm>
          <a:prstGeom prst="rect">
            <a:avLst/>
          </a:prstGeom>
          <a:solidFill>
            <a:schemeClr val="bg1"/>
          </a:solidFill>
        </p:spPr>
        <p:txBody>
          <a:bodyPr wrap="none">
            <a:spAutoFit/>
          </a:bodyPr>
          <a:lstStyle/>
          <a:p>
            <a:r>
              <a:rPr lang="fr-CA" sz="1600" b="1" dirty="0" err="1">
                <a:latin typeface="Arial Narrow" panose="020B0606020202030204" pitchFamily="34" charset="0"/>
              </a:rPr>
              <a:t>Apixaban</a:t>
            </a:r>
            <a:endParaRPr lang="en-US" sz="1600" dirty="0"/>
          </a:p>
        </p:txBody>
      </p:sp>
      <p:sp>
        <p:nvSpPr>
          <p:cNvPr id="20" name="Rectangle 19">
            <a:extLst>
              <a:ext uri="{FF2B5EF4-FFF2-40B4-BE49-F238E27FC236}">
                <a16:creationId xmlns:a16="http://schemas.microsoft.com/office/drawing/2014/main" id="{01A52E99-B4BA-4FDC-A208-0C6D3F69BF8B}"/>
              </a:ext>
            </a:extLst>
          </p:cNvPr>
          <p:cNvSpPr/>
          <p:nvPr/>
        </p:nvSpPr>
        <p:spPr>
          <a:xfrm>
            <a:off x="4291475" y="2101881"/>
            <a:ext cx="952825" cy="338554"/>
          </a:xfrm>
          <a:prstGeom prst="rect">
            <a:avLst/>
          </a:prstGeom>
          <a:solidFill>
            <a:schemeClr val="bg1"/>
          </a:solidFill>
        </p:spPr>
        <p:txBody>
          <a:bodyPr wrap="none">
            <a:spAutoFit/>
          </a:bodyPr>
          <a:lstStyle/>
          <a:p>
            <a:r>
              <a:rPr lang="fr-CA" sz="1600" b="1" dirty="0">
                <a:latin typeface="Arial Narrow" panose="020B0606020202030204" pitchFamily="34" charset="0"/>
              </a:rPr>
              <a:t>Warfarine</a:t>
            </a:r>
            <a:endParaRPr lang="en-US" sz="1600" dirty="0"/>
          </a:p>
        </p:txBody>
      </p:sp>
      <p:sp>
        <p:nvSpPr>
          <p:cNvPr id="21" name="Rectangle 20">
            <a:extLst>
              <a:ext uri="{FF2B5EF4-FFF2-40B4-BE49-F238E27FC236}">
                <a16:creationId xmlns:a16="http://schemas.microsoft.com/office/drawing/2014/main" id="{0459C9C9-12E9-478A-B0CA-17FF61C7AA2A}"/>
              </a:ext>
            </a:extLst>
          </p:cNvPr>
          <p:cNvSpPr/>
          <p:nvPr/>
        </p:nvSpPr>
        <p:spPr>
          <a:xfrm>
            <a:off x="3260961" y="2378767"/>
            <a:ext cx="1999265" cy="313997"/>
          </a:xfrm>
          <a:prstGeom prst="rect">
            <a:avLst/>
          </a:prstGeom>
          <a:solidFill>
            <a:schemeClr val="bg1"/>
          </a:solidFill>
        </p:spPr>
        <p:txBody>
          <a:bodyPr wrap="none">
            <a:spAutoFit/>
          </a:bodyPr>
          <a:lstStyle/>
          <a:p>
            <a:pPr lvl="0" algn="ctr" defTabSz="914400" fontAlgn="base">
              <a:lnSpc>
                <a:spcPct val="150000"/>
              </a:lnSpc>
              <a:spcBef>
                <a:spcPct val="0"/>
              </a:spcBef>
              <a:spcAft>
                <a:spcPct val="0"/>
              </a:spcAft>
            </a:pPr>
            <a:r>
              <a:rPr lang="fr-CA" altLang="en-US" sz="1100" b="1" i="1"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Nombre d’événements (%/année)</a:t>
            </a:r>
          </a:p>
        </p:txBody>
      </p:sp>
      <p:sp>
        <p:nvSpPr>
          <p:cNvPr id="22" name="Rectangle 21">
            <a:extLst>
              <a:ext uri="{FF2B5EF4-FFF2-40B4-BE49-F238E27FC236}">
                <a16:creationId xmlns:a16="http://schemas.microsoft.com/office/drawing/2014/main" id="{59E40A9D-7364-49EF-A94E-D369ED46FDF4}"/>
              </a:ext>
            </a:extLst>
          </p:cNvPr>
          <p:cNvSpPr/>
          <p:nvPr/>
        </p:nvSpPr>
        <p:spPr>
          <a:xfrm>
            <a:off x="5828366" y="2109132"/>
            <a:ext cx="1737360" cy="338554"/>
          </a:xfrm>
          <a:prstGeom prst="rect">
            <a:avLst/>
          </a:prstGeom>
          <a:solidFill>
            <a:schemeClr val="bg1"/>
          </a:solidFill>
        </p:spPr>
        <p:txBody>
          <a:bodyPr wrap="none">
            <a:spAutoFit/>
          </a:bodyPr>
          <a:lstStyle/>
          <a:p>
            <a:pPr algn="ctr"/>
            <a:r>
              <a:rPr lang="en-CA" altLang="en-US" sz="1600" b="1" dirty="0">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RRI (IC à 95 %)</a:t>
            </a:r>
            <a:endParaRPr lang="en-US" sz="1600" dirty="0"/>
          </a:p>
        </p:txBody>
      </p:sp>
      <p:sp>
        <p:nvSpPr>
          <p:cNvPr id="23" name="Rectangle 22">
            <a:extLst>
              <a:ext uri="{FF2B5EF4-FFF2-40B4-BE49-F238E27FC236}">
                <a16:creationId xmlns:a16="http://schemas.microsoft.com/office/drawing/2014/main" id="{3D777F10-DD18-46ED-9F85-5832844011ED}"/>
              </a:ext>
            </a:extLst>
          </p:cNvPr>
          <p:cNvSpPr/>
          <p:nvPr/>
        </p:nvSpPr>
        <p:spPr>
          <a:xfrm>
            <a:off x="8149792" y="2000910"/>
            <a:ext cx="988304" cy="523220"/>
          </a:xfrm>
          <a:prstGeom prst="rect">
            <a:avLst/>
          </a:prstGeom>
          <a:solidFill>
            <a:schemeClr val="bg1"/>
          </a:solidFill>
        </p:spPr>
        <p:txBody>
          <a:bodyPr wrap="square">
            <a:spAutoFit/>
          </a:bodyPr>
          <a:lstStyle/>
          <a:p>
            <a:pPr algn="ctr"/>
            <a:r>
              <a:rPr lang="en-CA" altLang="en-US" sz="1400" b="1" dirty="0" err="1">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Valeur</a:t>
            </a:r>
            <a:r>
              <a:rPr lang="en-CA" altLang="en-US" sz="1400" b="1" dirty="0">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 P </a:t>
            </a:r>
          </a:p>
          <a:p>
            <a:pPr algn="ctr"/>
            <a:r>
              <a:rPr lang="en-CA" altLang="en-US" sz="1400" b="1" dirty="0">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Interaction</a:t>
            </a:r>
          </a:p>
        </p:txBody>
      </p:sp>
      <p:sp>
        <p:nvSpPr>
          <p:cNvPr id="24" name="Rectangle 23">
            <a:extLst>
              <a:ext uri="{FF2B5EF4-FFF2-40B4-BE49-F238E27FC236}">
                <a16:creationId xmlns:a16="http://schemas.microsoft.com/office/drawing/2014/main" id="{717DBEA7-EA4C-41CA-A97D-353EDC30D11F}"/>
              </a:ext>
            </a:extLst>
          </p:cNvPr>
          <p:cNvSpPr/>
          <p:nvPr/>
        </p:nvSpPr>
        <p:spPr>
          <a:xfrm>
            <a:off x="0" y="4214590"/>
            <a:ext cx="1220206" cy="365760"/>
          </a:xfrm>
          <a:prstGeom prst="rect">
            <a:avLst/>
          </a:prstGeom>
          <a:solidFill>
            <a:schemeClr val="bg1"/>
          </a:solidFill>
        </p:spPr>
        <p:txBody>
          <a:bodyPr wrap="none">
            <a:spAutoFit/>
          </a:bodyPr>
          <a:lstStyle/>
          <a:p>
            <a:r>
              <a:rPr lang="fr-CA" sz="1600" b="1" dirty="0">
                <a:latin typeface="Arial Narrow" panose="020B0606020202030204" pitchFamily="34" charset="0"/>
              </a:rPr>
              <a:t>Sous-groupe</a:t>
            </a:r>
            <a:endParaRPr lang="en-US" sz="1600" dirty="0"/>
          </a:p>
        </p:txBody>
      </p:sp>
      <p:sp>
        <p:nvSpPr>
          <p:cNvPr id="25" name="Rectangle 24">
            <a:extLst>
              <a:ext uri="{FF2B5EF4-FFF2-40B4-BE49-F238E27FC236}">
                <a16:creationId xmlns:a16="http://schemas.microsoft.com/office/drawing/2014/main" id="{C007BC0D-4761-4063-A0FA-D04C8460DB91}"/>
              </a:ext>
            </a:extLst>
          </p:cNvPr>
          <p:cNvSpPr/>
          <p:nvPr/>
        </p:nvSpPr>
        <p:spPr>
          <a:xfrm>
            <a:off x="2112357" y="4112842"/>
            <a:ext cx="1356130" cy="523220"/>
          </a:xfrm>
          <a:prstGeom prst="rect">
            <a:avLst/>
          </a:prstGeom>
          <a:solidFill>
            <a:schemeClr val="bg1"/>
          </a:solidFill>
        </p:spPr>
        <p:txBody>
          <a:bodyPr wrap="square">
            <a:spAutoFit/>
          </a:bodyPr>
          <a:lstStyle/>
          <a:p>
            <a:pPr algn="ctr"/>
            <a:r>
              <a:rPr lang="en-US" sz="1400" b="1" dirty="0" err="1">
                <a:latin typeface="Arial Narrow" panose="020B0606020202030204" pitchFamily="34" charset="0"/>
              </a:rPr>
              <a:t>nombre</a:t>
            </a:r>
            <a:r>
              <a:rPr lang="en-US" sz="1400" b="1" dirty="0">
                <a:latin typeface="Arial Narrow" panose="020B0606020202030204" pitchFamily="34" charset="0"/>
              </a:rPr>
              <a:t> de patients</a:t>
            </a:r>
          </a:p>
        </p:txBody>
      </p:sp>
      <p:sp>
        <p:nvSpPr>
          <p:cNvPr id="26" name="Rectangle 25">
            <a:extLst>
              <a:ext uri="{FF2B5EF4-FFF2-40B4-BE49-F238E27FC236}">
                <a16:creationId xmlns:a16="http://schemas.microsoft.com/office/drawing/2014/main" id="{9C70C7DF-81A7-4FB3-A69B-87CC82B1BF95}"/>
              </a:ext>
            </a:extLst>
          </p:cNvPr>
          <p:cNvSpPr/>
          <p:nvPr/>
        </p:nvSpPr>
        <p:spPr>
          <a:xfrm>
            <a:off x="3320738" y="4186102"/>
            <a:ext cx="939681" cy="338554"/>
          </a:xfrm>
          <a:prstGeom prst="rect">
            <a:avLst/>
          </a:prstGeom>
          <a:solidFill>
            <a:schemeClr val="bg1"/>
          </a:solidFill>
        </p:spPr>
        <p:txBody>
          <a:bodyPr wrap="none">
            <a:spAutoFit/>
          </a:bodyPr>
          <a:lstStyle/>
          <a:p>
            <a:r>
              <a:rPr lang="fr-CA" sz="1600" b="1" dirty="0" err="1">
                <a:latin typeface="Arial Narrow" panose="020B0606020202030204" pitchFamily="34" charset="0"/>
              </a:rPr>
              <a:t>Apixaban</a:t>
            </a:r>
            <a:endParaRPr lang="en-US" sz="1600" dirty="0"/>
          </a:p>
        </p:txBody>
      </p:sp>
      <p:sp>
        <p:nvSpPr>
          <p:cNvPr id="27" name="Rectangle 26">
            <a:extLst>
              <a:ext uri="{FF2B5EF4-FFF2-40B4-BE49-F238E27FC236}">
                <a16:creationId xmlns:a16="http://schemas.microsoft.com/office/drawing/2014/main" id="{A12E7780-1E31-42B0-847E-85F4C5C5212E}"/>
              </a:ext>
            </a:extLst>
          </p:cNvPr>
          <p:cNvSpPr/>
          <p:nvPr/>
        </p:nvSpPr>
        <p:spPr>
          <a:xfrm>
            <a:off x="4260419" y="4183858"/>
            <a:ext cx="952825" cy="338554"/>
          </a:xfrm>
          <a:prstGeom prst="rect">
            <a:avLst/>
          </a:prstGeom>
          <a:solidFill>
            <a:schemeClr val="bg1"/>
          </a:solidFill>
        </p:spPr>
        <p:txBody>
          <a:bodyPr wrap="none">
            <a:spAutoFit/>
          </a:bodyPr>
          <a:lstStyle/>
          <a:p>
            <a:r>
              <a:rPr lang="fr-CA" sz="1600" b="1" dirty="0">
                <a:latin typeface="Arial Narrow" panose="020B0606020202030204" pitchFamily="34" charset="0"/>
              </a:rPr>
              <a:t>Warfarine</a:t>
            </a:r>
            <a:endParaRPr lang="en-US" sz="1600" dirty="0"/>
          </a:p>
        </p:txBody>
      </p:sp>
      <p:sp>
        <p:nvSpPr>
          <p:cNvPr id="28" name="Rectangle 27">
            <a:extLst>
              <a:ext uri="{FF2B5EF4-FFF2-40B4-BE49-F238E27FC236}">
                <a16:creationId xmlns:a16="http://schemas.microsoft.com/office/drawing/2014/main" id="{EF08C67A-3D75-444D-BF13-EDDAB715A334}"/>
              </a:ext>
            </a:extLst>
          </p:cNvPr>
          <p:cNvSpPr/>
          <p:nvPr/>
        </p:nvSpPr>
        <p:spPr>
          <a:xfrm>
            <a:off x="3229905" y="4448387"/>
            <a:ext cx="1999265" cy="313997"/>
          </a:xfrm>
          <a:prstGeom prst="rect">
            <a:avLst/>
          </a:prstGeom>
          <a:solidFill>
            <a:schemeClr val="bg1"/>
          </a:solidFill>
        </p:spPr>
        <p:txBody>
          <a:bodyPr wrap="none">
            <a:spAutoFit/>
          </a:bodyPr>
          <a:lstStyle/>
          <a:p>
            <a:pPr lvl="0" algn="ctr" defTabSz="914400" fontAlgn="base">
              <a:lnSpc>
                <a:spcPct val="150000"/>
              </a:lnSpc>
              <a:spcBef>
                <a:spcPct val="0"/>
              </a:spcBef>
              <a:spcAft>
                <a:spcPct val="0"/>
              </a:spcAft>
            </a:pPr>
            <a:r>
              <a:rPr lang="fr-CA" altLang="en-US" sz="1100" b="1" i="1"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Nombre d’événements (%/année)</a:t>
            </a:r>
          </a:p>
        </p:txBody>
      </p:sp>
      <p:sp>
        <p:nvSpPr>
          <p:cNvPr id="29" name="Rectangle 28">
            <a:extLst>
              <a:ext uri="{FF2B5EF4-FFF2-40B4-BE49-F238E27FC236}">
                <a16:creationId xmlns:a16="http://schemas.microsoft.com/office/drawing/2014/main" id="{0B83F864-A8E9-421C-88A5-04422C133891}"/>
              </a:ext>
            </a:extLst>
          </p:cNvPr>
          <p:cNvSpPr/>
          <p:nvPr/>
        </p:nvSpPr>
        <p:spPr>
          <a:xfrm>
            <a:off x="5797310" y="4191109"/>
            <a:ext cx="1737360" cy="338554"/>
          </a:xfrm>
          <a:prstGeom prst="rect">
            <a:avLst/>
          </a:prstGeom>
          <a:solidFill>
            <a:schemeClr val="bg1"/>
          </a:solidFill>
        </p:spPr>
        <p:txBody>
          <a:bodyPr wrap="none">
            <a:spAutoFit/>
          </a:bodyPr>
          <a:lstStyle/>
          <a:p>
            <a:pPr algn="ctr"/>
            <a:r>
              <a:rPr lang="en-CA" altLang="en-US" sz="1600" b="1" dirty="0">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RRI (IC à 95 %)</a:t>
            </a:r>
            <a:endParaRPr lang="en-US" sz="1600" dirty="0"/>
          </a:p>
        </p:txBody>
      </p:sp>
      <p:sp>
        <p:nvSpPr>
          <p:cNvPr id="30" name="Rectangle 29">
            <a:extLst>
              <a:ext uri="{FF2B5EF4-FFF2-40B4-BE49-F238E27FC236}">
                <a16:creationId xmlns:a16="http://schemas.microsoft.com/office/drawing/2014/main" id="{3BA1FDA0-B36B-451B-A798-1F094515BDF8}"/>
              </a:ext>
            </a:extLst>
          </p:cNvPr>
          <p:cNvSpPr/>
          <p:nvPr/>
        </p:nvSpPr>
        <p:spPr>
          <a:xfrm>
            <a:off x="8118736" y="4082887"/>
            <a:ext cx="988304" cy="523220"/>
          </a:xfrm>
          <a:prstGeom prst="rect">
            <a:avLst/>
          </a:prstGeom>
          <a:solidFill>
            <a:schemeClr val="bg1"/>
          </a:solidFill>
        </p:spPr>
        <p:txBody>
          <a:bodyPr wrap="square">
            <a:spAutoFit/>
          </a:bodyPr>
          <a:lstStyle/>
          <a:p>
            <a:pPr algn="ctr"/>
            <a:r>
              <a:rPr lang="en-CA" altLang="en-US" sz="1400" b="1" dirty="0" err="1">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Valeur</a:t>
            </a:r>
            <a:r>
              <a:rPr lang="en-CA" altLang="en-US" sz="1400" b="1" dirty="0">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 P </a:t>
            </a:r>
          </a:p>
          <a:p>
            <a:pPr algn="ctr"/>
            <a:r>
              <a:rPr lang="en-CA" altLang="en-US" sz="1400" b="1" dirty="0">
                <a:solidFill>
                  <a:schemeClr val="tx1">
                    <a:lumMod val="85000"/>
                    <a:lumOff val="15000"/>
                  </a:schemeClr>
                </a:solidFill>
                <a:latin typeface="Arial Narrow" panose="020B0606020202030204" pitchFamily="34" charset="0"/>
                <a:ea typeface="Lato" panose="020F0502020204030203" pitchFamily="34" charset="0"/>
                <a:cs typeface="Aharoni" panose="02010803020104030203" pitchFamily="2" charset="-79"/>
              </a:rPr>
              <a:t>Interaction</a:t>
            </a:r>
          </a:p>
        </p:txBody>
      </p:sp>
      <p:sp>
        <p:nvSpPr>
          <p:cNvPr id="31" name="TextBox 30">
            <a:extLst>
              <a:ext uri="{FF2B5EF4-FFF2-40B4-BE49-F238E27FC236}">
                <a16:creationId xmlns:a16="http://schemas.microsoft.com/office/drawing/2014/main" id="{C089DE2D-A34C-4058-8D35-2E0DB391FA0A}"/>
              </a:ext>
            </a:extLst>
          </p:cNvPr>
          <p:cNvSpPr txBox="1"/>
          <p:nvPr/>
        </p:nvSpPr>
        <p:spPr>
          <a:xfrm>
            <a:off x="0" y="3720099"/>
            <a:ext cx="5931244" cy="369332"/>
          </a:xfrm>
          <a:prstGeom prst="rect">
            <a:avLst/>
          </a:prstGeom>
          <a:solidFill>
            <a:schemeClr val="bg1"/>
          </a:solidFill>
        </p:spPr>
        <p:txBody>
          <a:bodyPr wrap="square" rtlCol="0">
            <a:spAutoFit/>
          </a:bodyPr>
          <a:lstStyle/>
          <a:p>
            <a:r>
              <a:rPr lang="fr-FR" b="1" dirty="0">
                <a:latin typeface="Arial Narrow" panose="020B0606020202030204" pitchFamily="34" charset="0"/>
              </a:rPr>
              <a:t>Hémorragie majeure</a:t>
            </a:r>
          </a:p>
        </p:txBody>
      </p:sp>
      <p:sp>
        <p:nvSpPr>
          <p:cNvPr id="34" name="Rectangle 33">
            <a:extLst>
              <a:ext uri="{FF2B5EF4-FFF2-40B4-BE49-F238E27FC236}">
                <a16:creationId xmlns:a16="http://schemas.microsoft.com/office/drawing/2014/main" id="{E08D5426-837A-4124-B4BE-18412940FBFB}"/>
              </a:ext>
            </a:extLst>
          </p:cNvPr>
          <p:cNvSpPr/>
          <p:nvPr/>
        </p:nvSpPr>
        <p:spPr>
          <a:xfrm>
            <a:off x="0" y="2627383"/>
            <a:ext cx="9144000" cy="307777"/>
          </a:xfrm>
          <a:prstGeom prst="rect">
            <a:avLst/>
          </a:prstGeom>
          <a:solidFill>
            <a:srgbClr val="F3F3F3"/>
          </a:solidFill>
        </p:spPr>
        <p:txBody>
          <a:bodyPr wrap="square" anchor="ctr">
            <a:spAutoFit/>
          </a:bodyPr>
          <a:lstStyle/>
          <a:p>
            <a:r>
              <a:rPr lang="en-US" sz="1400" b="1" dirty="0">
                <a:latin typeface="Arial Narrow" panose="020B0606020202030204" pitchFamily="34" charset="0"/>
              </a:rPr>
              <a:t>dose </a:t>
            </a:r>
            <a:r>
              <a:rPr lang="en-US" sz="1400" b="1" dirty="0" err="1">
                <a:latin typeface="Arial Narrow" panose="020B0606020202030204" pitchFamily="34" charset="0"/>
              </a:rPr>
              <a:t>d'apixaban</a:t>
            </a:r>
            <a:r>
              <a:rPr lang="en-US" sz="1400" b="1" dirty="0">
                <a:latin typeface="Arial Narrow" panose="020B0606020202030204" pitchFamily="34" charset="0"/>
              </a:rPr>
              <a:t>																       0.22</a:t>
            </a:r>
          </a:p>
        </p:txBody>
      </p:sp>
      <p:sp>
        <p:nvSpPr>
          <p:cNvPr id="37" name="Rectangle 36">
            <a:extLst>
              <a:ext uri="{FF2B5EF4-FFF2-40B4-BE49-F238E27FC236}">
                <a16:creationId xmlns:a16="http://schemas.microsoft.com/office/drawing/2014/main" id="{EB341DB3-6567-42DD-B7B3-4084D51ECBA7}"/>
              </a:ext>
            </a:extLst>
          </p:cNvPr>
          <p:cNvSpPr/>
          <p:nvPr/>
        </p:nvSpPr>
        <p:spPr>
          <a:xfrm>
            <a:off x="-11416" y="4721999"/>
            <a:ext cx="9144000" cy="307777"/>
          </a:xfrm>
          <a:prstGeom prst="rect">
            <a:avLst/>
          </a:prstGeom>
          <a:solidFill>
            <a:srgbClr val="F3F3F3"/>
          </a:solidFill>
        </p:spPr>
        <p:txBody>
          <a:bodyPr wrap="square" anchor="ctr">
            <a:spAutoFit/>
          </a:bodyPr>
          <a:lstStyle/>
          <a:p>
            <a:r>
              <a:rPr lang="en-US" sz="1400" b="1" dirty="0">
                <a:latin typeface="Arial Narrow" panose="020B0606020202030204" pitchFamily="34" charset="0"/>
              </a:rPr>
              <a:t>dose </a:t>
            </a:r>
            <a:r>
              <a:rPr lang="en-US" sz="1400" b="1" dirty="0" err="1">
                <a:latin typeface="Arial Narrow" panose="020B0606020202030204" pitchFamily="34" charset="0"/>
              </a:rPr>
              <a:t>d'apixaban</a:t>
            </a:r>
            <a:r>
              <a:rPr lang="en-US" sz="1400" b="1" dirty="0">
                <a:latin typeface="Arial Narrow" panose="020B0606020202030204" pitchFamily="34" charset="0"/>
              </a:rPr>
              <a:t>																       0.21</a:t>
            </a:r>
          </a:p>
        </p:txBody>
      </p:sp>
      <p:sp>
        <p:nvSpPr>
          <p:cNvPr id="38" name="Rectangle 37">
            <a:extLst>
              <a:ext uri="{FF2B5EF4-FFF2-40B4-BE49-F238E27FC236}">
                <a16:creationId xmlns:a16="http://schemas.microsoft.com/office/drawing/2014/main" id="{2F78149B-51F7-4C60-A2DD-40F166EF3F0B}"/>
              </a:ext>
            </a:extLst>
          </p:cNvPr>
          <p:cNvSpPr/>
          <p:nvPr/>
        </p:nvSpPr>
        <p:spPr>
          <a:xfrm>
            <a:off x="31056" y="2913061"/>
            <a:ext cx="2316728" cy="276999"/>
          </a:xfrm>
          <a:prstGeom prst="rect">
            <a:avLst/>
          </a:prstGeom>
          <a:solidFill>
            <a:schemeClr val="bg1"/>
          </a:solidFill>
        </p:spPr>
        <p:txBody>
          <a:bodyPr wrap="square">
            <a:spAutoFit/>
          </a:bodyPr>
          <a:lstStyle/>
          <a:p>
            <a:r>
              <a:rPr lang="fr-CA" sz="1200" dirty="0">
                <a:latin typeface="Arial Narrow" panose="020B0606020202030204" pitchFamily="34" charset="0"/>
              </a:rPr>
              <a:t>2.5 mg BID ou placebo</a:t>
            </a:r>
            <a:endParaRPr lang="en-US" sz="1200" dirty="0"/>
          </a:p>
        </p:txBody>
      </p:sp>
      <p:sp>
        <p:nvSpPr>
          <p:cNvPr id="40" name="Rectangle 39">
            <a:extLst>
              <a:ext uri="{FF2B5EF4-FFF2-40B4-BE49-F238E27FC236}">
                <a16:creationId xmlns:a16="http://schemas.microsoft.com/office/drawing/2014/main" id="{CB4F7CF4-A445-44EF-A3FA-A0EC4BA0EDE7}"/>
              </a:ext>
            </a:extLst>
          </p:cNvPr>
          <p:cNvSpPr/>
          <p:nvPr/>
        </p:nvSpPr>
        <p:spPr>
          <a:xfrm>
            <a:off x="31056" y="3138473"/>
            <a:ext cx="2316728" cy="246888"/>
          </a:xfrm>
          <a:prstGeom prst="rect">
            <a:avLst/>
          </a:prstGeom>
          <a:solidFill>
            <a:srgbClr val="F3F3F3"/>
          </a:solidFill>
        </p:spPr>
        <p:txBody>
          <a:bodyPr wrap="square">
            <a:spAutoFit/>
          </a:bodyPr>
          <a:lstStyle/>
          <a:p>
            <a:r>
              <a:rPr lang="fr-CA" sz="1200" dirty="0">
                <a:latin typeface="Arial Narrow" panose="020B0606020202030204" pitchFamily="34" charset="0"/>
              </a:rPr>
              <a:t>5 mg BID ou placebo</a:t>
            </a:r>
            <a:endParaRPr lang="en-US" sz="1200" dirty="0"/>
          </a:p>
        </p:txBody>
      </p:sp>
      <p:sp>
        <p:nvSpPr>
          <p:cNvPr id="41" name="Rectangle 40">
            <a:extLst>
              <a:ext uri="{FF2B5EF4-FFF2-40B4-BE49-F238E27FC236}">
                <a16:creationId xmlns:a16="http://schemas.microsoft.com/office/drawing/2014/main" id="{B97B3E1A-761F-4D56-8415-25E8A6A3EE94}"/>
              </a:ext>
            </a:extLst>
          </p:cNvPr>
          <p:cNvSpPr/>
          <p:nvPr/>
        </p:nvSpPr>
        <p:spPr>
          <a:xfrm>
            <a:off x="142269" y="5005189"/>
            <a:ext cx="2316728" cy="276999"/>
          </a:xfrm>
          <a:prstGeom prst="rect">
            <a:avLst/>
          </a:prstGeom>
          <a:solidFill>
            <a:schemeClr val="bg1"/>
          </a:solidFill>
        </p:spPr>
        <p:txBody>
          <a:bodyPr wrap="square">
            <a:spAutoFit/>
          </a:bodyPr>
          <a:lstStyle/>
          <a:p>
            <a:r>
              <a:rPr lang="fr-CA" sz="1200" dirty="0">
                <a:latin typeface="Arial Narrow" panose="020B0606020202030204" pitchFamily="34" charset="0"/>
              </a:rPr>
              <a:t>2.5 mg BID ou placebo</a:t>
            </a:r>
            <a:endParaRPr lang="en-US" sz="1200" dirty="0"/>
          </a:p>
        </p:txBody>
      </p:sp>
      <p:sp>
        <p:nvSpPr>
          <p:cNvPr id="42" name="Rectangle 41">
            <a:extLst>
              <a:ext uri="{FF2B5EF4-FFF2-40B4-BE49-F238E27FC236}">
                <a16:creationId xmlns:a16="http://schemas.microsoft.com/office/drawing/2014/main" id="{8CBFA5E0-5E6E-43EF-A7EC-B5545B48880C}"/>
              </a:ext>
            </a:extLst>
          </p:cNvPr>
          <p:cNvSpPr/>
          <p:nvPr/>
        </p:nvSpPr>
        <p:spPr>
          <a:xfrm>
            <a:off x="142269" y="5242958"/>
            <a:ext cx="2316728" cy="246888"/>
          </a:xfrm>
          <a:prstGeom prst="rect">
            <a:avLst/>
          </a:prstGeom>
          <a:solidFill>
            <a:srgbClr val="F3F3F3"/>
          </a:solidFill>
        </p:spPr>
        <p:txBody>
          <a:bodyPr wrap="square">
            <a:spAutoFit/>
          </a:bodyPr>
          <a:lstStyle/>
          <a:p>
            <a:r>
              <a:rPr lang="fr-CA" sz="1200" dirty="0">
                <a:latin typeface="Arial Narrow" panose="020B0606020202030204" pitchFamily="34" charset="0"/>
              </a:rPr>
              <a:t>5 mg BID ou placebo</a:t>
            </a:r>
            <a:endParaRPr lang="en-US" sz="1200" dirty="0"/>
          </a:p>
        </p:txBody>
      </p:sp>
    </p:spTree>
    <p:extLst>
      <p:ext uri="{BB962C8B-B14F-4D97-AF65-F5344CB8AC3E}">
        <p14:creationId xmlns:p14="http://schemas.microsoft.com/office/powerpoint/2010/main" val="19107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200329"/>
          </a:xfrm>
          <a:prstGeom prst="rect">
            <a:avLst/>
          </a:prstGeom>
          <a:noFill/>
        </p:spPr>
        <p:txBody>
          <a:bodyPr wrap="square">
            <a:spAutoFit/>
          </a:bodyPr>
          <a:lstStyle/>
          <a:p>
            <a:pPr>
              <a:defRPr/>
            </a:pPr>
            <a:r>
              <a:rPr lang="fr-FR" sz="3200" b="1" dirty="0">
                <a:solidFill>
                  <a:srgbClr val="1B1A5A"/>
                </a:solidFill>
                <a:latin typeface="Arial Narrow" pitchFamily="34" charset="0"/>
                <a:ea typeface="Lato" panose="020F0502020204030203" pitchFamily="34" charset="0"/>
                <a:cs typeface="Lato" panose="020F0502020204030203" pitchFamily="34" charset="0"/>
              </a:rPr>
              <a:t>Examen des données : le dabigatran </a:t>
            </a:r>
          </a:p>
          <a:p>
            <a:pPr>
              <a:defRPr/>
            </a:pPr>
            <a:r>
              <a:rPr lang="fr-FR" sz="2000" b="1" dirty="0">
                <a:solidFill>
                  <a:srgbClr val="0070C0"/>
                </a:solidFill>
                <a:latin typeface="Arial Narrow" pitchFamily="34" charset="0"/>
                <a:ea typeface="Lato" panose="020F0502020204030203" pitchFamily="34" charset="0"/>
                <a:cs typeface="Lato" panose="020F0502020204030203" pitchFamily="34" charset="0"/>
              </a:rPr>
              <a:t>Résultats de l’étude RE-LY pour le dabigatran 110 mg BID et 150 mg BID pour les différentes valeurs de la fonction rénale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38299" y="125614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5" name="Tableau 40">
            <a:extLst>
              <a:ext uri="{FF2B5EF4-FFF2-40B4-BE49-F238E27FC236}">
                <a16:creationId xmlns:a16="http://schemas.microsoft.com/office/drawing/2014/main" id="{2445222E-2D70-42CC-BCF0-15B7F88FA930}"/>
              </a:ext>
            </a:extLst>
          </p:cNvPr>
          <p:cNvGraphicFramePr>
            <a:graphicFrameLocks noGrp="1"/>
          </p:cNvGraphicFramePr>
          <p:nvPr/>
        </p:nvGraphicFramePr>
        <p:xfrm>
          <a:off x="485126" y="1620587"/>
          <a:ext cx="8124866" cy="3635544"/>
        </p:xfrm>
        <a:graphic>
          <a:graphicData uri="http://schemas.openxmlformats.org/drawingml/2006/table">
            <a:tbl>
              <a:tblPr>
                <a:effectLst>
                  <a:outerShdw blurRad="50800" dist="38100" dir="2700000" algn="tl" rotWithShape="0">
                    <a:prstClr val="black">
                      <a:alpha val="40000"/>
                    </a:prstClr>
                  </a:outerShdw>
                </a:effectLst>
              </a:tblPr>
              <a:tblGrid>
                <a:gridCol w="2062131">
                  <a:extLst>
                    <a:ext uri="{9D8B030D-6E8A-4147-A177-3AD203B41FA5}">
                      <a16:colId xmlns:a16="http://schemas.microsoft.com/office/drawing/2014/main" val="20000"/>
                    </a:ext>
                  </a:extLst>
                </a:gridCol>
                <a:gridCol w="1973943">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vs</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vs</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4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AVC/embolie systémique</a:t>
                      </a:r>
                      <a:endParaRPr kumimoji="0" lang="en-CA" altLang="en-US" sz="14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 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err="1">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Hémorragie</a:t>
                      </a:r>
                      <a:r>
                        <a:rPr kumimoji="0" lang="en-CA" altLang="en-US" sz="16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6" name="Grouper 44">
            <a:extLst>
              <a:ext uri="{FF2B5EF4-FFF2-40B4-BE49-F238E27FC236}">
                <a16:creationId xmlns:a16="http://schemas.microsoft.com/office/drawing/2014/main" id="{C7C62EFD-395C-4475-9170-32919DD762FA}"/>
              </a:ext>
            </a:extLst>
          </p:cNvPr>
          <p:cNvGrpSpPr>
            <a:grpSpLocks/>
          </p:cNvGrpSpPr>
          <p:nvPr/>
        </p:nvGrpSpPr>
        <p:grpSpPr bwMode="auto">
          <a:xfrm>
            <a:off x="2066038" y="5120297"/>
            <a:ext cx="2547690" cy="290014"/>
            <a:chOff x="4542939" y="5561013"/>
            <a:chExt cx="2547796" cy="290038"/>
          </a:xfrm>
        </p:grpSpPr>
        <p:sp>
          <p:nvSpPr>
            <p:cNvPr id="77" name="Rectangle 31">
              <a:extLst>
                <a:ext uri="{FF2B5EF4-FFF2-40B4-BE49-F238E27FC236}">
                  <a16:creationId xmlns:a16="http://schemas.microsoft.com/office/drawing/2014/main" id="{EFE30A32-1AE6-4540-B05F-646930B03E6B}"/>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78" name="Rectangle 77">
              <a:extLst>
                <a:ext uri="{FF2B5EF4-FFF2-40B4-BE49-F238E27FC236}">
                  <a16:creationId xmlns:a16="http://schemas.microsoft.com/office/drawing/2014/main" id="{E2AE10C3-185A-4EE9-97DD-A22E2F90FEE7}"/>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9" name="Rectangle 78">
              <a:extLst>
                <a:ext uri="{FF2B5EF4-FFF2-40B4-BE49-F238E27FC236}">
                  <a16:creationId xmlns:a16="http://schemas.microsoft.com/office/drawing/2014/main" id="{46397CE8-40DB-4E79-B388-1D94477D3601}"/>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80" name="Line 27">
              <a:extLst>
                <a:ext uri="{FF2B5EF4-FFF2-40B4-BE49-F238E27FC236}">
                  <a16:creationId xmlns:a16="http://schemas.microsoft.com/office/drawing/2014/main" id="{9946A769-36D8-408C-BBB0-36957E709F4A}"/>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1" name="Line 28">
              <a:extLst>
                <a:ext uri="{FF2B5EF4-FFF2-40B4-BE49-F238E27FC236}">
                  <a16:creationId xmlns:a16="http://schemas.microsoft.com/office/drawing/2014/main" id="{8D1302D5-0AA0-40E4-86F2-150AB38EEA23}"/>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Rectangle 30">
              <a:extLst>
                <a:ext uri="{FF2B5EF4-FFF2-40B4-BE49-F238E27FC236}">
                  <a16:creationId xmlns:a16="http://schemas.microsoft.com/office/drawing/2014/main" id="{66C7DEFC-A177-456A-A960-310901EB5C27}"/>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83" name="Line 27">
              <a:extLst>
                <a:ext uri="{FF2B5EF4-FFF2-40B4-BE49-F238E27FC236}">
                  <a16:creationId xmlns:a16="http://schemas.microsoft.com/office/drawing/2014/main" id="{43E113BA-6CED-45AC-8C7A-0D755D6CFBC9}"/>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Line 27">
              <a:extLst>
                <a:ext uri="{FF2B5EF4-FFF2-40B4-BE49-F238E27FC236}">
                  <a16:creationId xmlns:a16="http://schemas.microsoft.com/office/drawing/2014/main" id="{A2D70801-30ED-415C-98D0-FFB870A60C1C}"/>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Rectangle 30">
              <a:extLst>
                <a:ext uri="{FF2B5EF4-FFF2-40B4-BE49-F238E27FC236}">
                  <a16:creationId xmlns:a16="http://schemas.microsoft.com/office/drawing/2014/main" id="{33972965-41DB-4228-86AE-8C1C5590328D}"/>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86" name="Line 5">
              <a:extLst>
                <a:ext uri="{FF2B5EF4-FFF2-40B4-BE49-F238E27FC236}">
                  <a16:creationId xmlns:a16="http://schemas.microsoft.com/office/drawing/2014/main" id="{8BAC522D-8B66-4C66-9BCC-6587DEEAF506}"/>
                </a:ext>
              </a:extLst>
            </p:cNvPr>
            <p:cNvSpPr>
              <a:spLocks noChangeShapeType="1"/>
            </p:cNvSpPr>
            <p:nvPr/>
          </p:nvSpPr>
          <p:spPr bwMode="auto">
            <a:xfrm rot="5400000" flipV="1">
              <a:off x="5827612" y="4393349"/>
              <a:ext cx="0" cy="2345632"/>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grpSp>
      <p:sp>
        <p:nvSpPr>
          <p:cNvPr id="87" name="Rectangle 31">
            <a:extLst>
              <a:ext uri="{FF2B5EF4-FFF2-40B4-BE49-F238E27FC236}">
                <a16:creationId xmlns:a16="http://schemas.microsoft.com/office/drawing/2014/main" id="{44A9CAAD-2DBF-41A5-ACC4-E7F99D25EAC1}"/>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1,00</a:t>
            </a:r>
          </a:p>
        </p:txBody>
      </p:sp>
      <p:sp>
        <p:nvSpPr>
          <p:cNvPr id="88" name="Rectangle 30">
            <a:extLst>
              <a:ext uri="{FF2B5EF4-FFF2-40B4-BE49-F238E27FC236}">
                <a16:creationId xmlns:a16="http://schemas.microsoft.com/office/drawing/2014/main" id="{1509E9D6-3FD0-4068-B163-18E8CFA8187E}"/>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1,5</a:t>
            </a:r>
          </a:p>
        </p:txBody>
      </p:sp>
      <p:sp>
        <p:nvSpPr>
          <p:cNvPr id="89" name="Rectangle 31">
            <a:extLst>
              <a:ext uri="{FF2B5EF4-FFF2-40B4-BE49-F238E27FC236}">
                <a16:creationId xmlns:a16="http://schemas.microsoft.com/office/drawing/2014/main" id="{6DBC7D2E-E2F5-4DC9-A27C-9BF9B31EEB59}"/>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2,0</a:t>
            </a:r>
          </a:p>
        </p:txBody>
      </p:sp>
      <p:sp>
        <p:nvSpPr>
          <p:cNvPr id="90" name="Line 27">
            <a:extLst>
              <a:ext uri="{FF2B5EF4-FFF2-40B4-BE49-F238E27FC236}">
                <a16:creationId xmlns:a16="http://schemas.microsoft.com/office/drawing/2014/main" id="{D9AB2745-D525-4265-A226-88903797B01D}"/>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Line 28">
            <a:extLst>
              <a:ext uri="{FF2B5EF4-FFF2-40B4-BE49-F238E27FC236}">
                <a16:creationId xmlns:a16="http://schemas.microsoft.com/office/drawing/2014/main" id="{BBBED230-21F0-40D1-BFE3-53DEA78917DA}"/>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Rectangle 30">
            <a:extLst>
              <a:ext uri="{FF2B5EF4-FFF2-40B4-BE49-F238E27FC236}">
                <a16:creationId xmlns:a16="http://schemas.microsoft.com/office/drawing/2014/main" id="{04C26D4E-A559-4288-AA86-1EF4B01DCFE9}"/>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0,5</a:t>
            </a:r>
          </a:p>
        </p:txBody>
      </p:sp>
      <p:sp>
        <p:nvSpPr>
          <p:cNvPr id="93" name="Line 27">
            <a:extLst>
              <a:ext uri="{FF2B5EF4-FFF2-40B4-BE49-F238E27FC236}">
                <a16:creationId xmlns:a16="http://schemas.microsoft.com/office/drawing/2014/main" id="{D15D7EAD-8757-4C84-A3B5-30F261DB76A7}"/>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Line 27">
            <a:extLst>
              <a:ext uri="{FF2B5EF4-FFF2-40B4-BE49-F238E27FC236}">
                <a16:creationId xmlns:a16="http://schemas.microsoft.com/office/drawing/2014/main" id="{9A2714A2-1BA4-48B4-8F66-E1153938DEFE}"/>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Rectangle 30">
            <a:extLst>
              <a:ext uri="{FF2B5EF4-FFF2-40B4-BE49-F238E27FC236}">
                <a16:creationId xmlns:a16="http://schemas.microsoft.com/office/drawing/2014/main" id="{B991EE87-0D1C-417B-AF0E-4A9879647C0A}"/>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0,25</a:t>
            </a:r>
          </a:p>
        </p:txBody>
      </p:sp>
      <p:sp>
        <p:nvSpPr>
          <p:cNvPr id="96" name="Line 5">
            <a:extLst>
              <a:ext uri="{FF2B5EF4-FFF2-40B4-BE49-F238E27FC236}">
                <a16:creationId xmlns:a16="http://schemas.microsoft.com/office/drawing/2014/main" id="{D2F31875-74B9-4C43-9681-C26AE9884939}"/>
              </a:ext>
            </a:extLst>
          </p:cNvPr>
          <p:cNvSpPr>
            <a:spLocks noChangeShapeType="1"/>
          </p:cNvSpPr>
          <p:nvPr/>
        </p:nvSpPr>
        <p:spPr bwMode="auto">
          <a:xfrm rot="5400000" flipV="1">
            <a:off x="6663023" y="3952602"/>
            <a:ext cx="0" cy="2345534"/>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Line 43">
            <a:extLst>
              <a:ext uri="{FF2B5EF4-FFF2-40B4-BE49-F238E27FC236}">
                <a16:creationId xmlns:a16="http://schemas.microsoft.com/office/drawing/2014/main" id="{50F70066-4818-4314-B830-A519963B3590}"/>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98" name="Line 44">
            <a:extLst>
              <a:ext uri="{FF2B5EF4-FFF2-40B4-BE49-F238E27FC236}">
                <a16:creationId xmlns:a16="http://schemas.microsoft.com/office/drawing/2014/main" id="{33A8DB8F-9A7F-4598-AACF-5B57A1EA1CCA}"/>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Text Box 84">
            <a:extLst>
              <a:ext uri="{FF2B5EF4-FFF2-40B4-BE49-F238E27FC236}">
                <a16:creationId xmlns:a16="http://schemas.microsoft.com/office/drawing/2014/main" id="{A5B59DCB-08EF-4261-8DBA-27D0F5D6948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du </a:t>
            </a: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Dabi</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110</a:t>
            </a:r>
          </a:p>
        </p:txBody>
      </p:sp>
      <p:sp>
        <p:nvSpPr>
          <p:cNvPr id="100" name="Text Box 84">
            <a:extLst>
              <a:ext uri="{FF2B5EF4-FFF2-40B4-BE49-F238E27FC236}">
                <a16:creationId xmlns:a16="http://schemas.microsoft.com/office/drawing/2014/main" id="{20F9ED58-BE27-48B2-9C91-AA702FE9D25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5BCCDF"/>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 de la warfarine</a:t>
            </a:r>
          </a:p>
        </p:txBody>
      </p:sp>
      <p:sp>
        <p:nvSpPr>
          <p:cNvPr id="101" name="Line 43">
            <a:extLst>
              <a:ext uri="{FF2B5EF4-FFF2-40B4-BE49-F238E27FC236}">
                <a16:creationId xmlns:a16="http://schemas.microsoft.com/office/drawing/2014/main" id="{E8FB7E55-6C0E-4274-B26B-59083049D24C}"/>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2" name="Line 44">
            <a:extLst>
              <a:ext uri="{FF2B5EF4-FFF2-40B4-BE49-F238E27FC236}">
                <a16:creationId xmlns:a16="http://schemas.microsoft.com/office/drawing/2014/main" id="{8550E5DD-E7EA-406A-BD8D-DE558CDD3F6F}"/>
              </a:ext>
            </a:extLst>
          </p:cNvPr>
          <p:cNvSpPr>
            <a:spLocks noChangeShapeType="1"/>
          </p:cNvSpPr>
          <p:nvPr>
            <p:custDataLst>
              <p:tags r:id="rId6"/>
            </p:custDataLst>
          </p:nvPr>
        </p:nvSpPr>
        <p:spPr bwMode="auto">
          <a:xfrm>
            <a:off x="6737395" y="5476497"/>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Text Box 84">
            <a:extLst>
              <a:ext uri="{FF2B5EF4-FFF2-40B4-BE49-F238E27FC236}">
                <a16:creationId xmlns:a16="http://schemas.microsoft.com/office/drawing/2014/main" id="{8DB11E98-238A-4718-8B3A-DC5FC37F7D37}"/>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du </a:t>
            </a: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Dabi</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150</a:t>
            </a:r>
          </a:p>
        </p:txBody>
      </p:sp>
      <p:sp>
        <p:nvSpPr>
          <p:cNvPr id="104" name="Text Box 84">
            <a:extLst>
              <a:ext uri="{FF2B5EF4-FFF2-40B4-BE49-F238E27FC236}">
                <a16:creationId xmlns:a16="http://schemas.microsoft.com/office/drawing/2014/main" id="{0C0E1D33-2456-403B-8350-C01DA1FD0C1D}"/>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endPar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endParaRPr>
          </a:p>
          <a:p>
            <a:pPr defTabSz="914400">
              <a:defRPr/>
            </a:pPr>
            <a:r>
              <a:rPr lang="en-CA" kern="0" dirty="0" err="1">
                <a:solidFill>
                  <a:srgbClr val="5BCCDF"/>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 de la warfarine</a:t>
            </a:r>
          </a:p>
          <a:p>
            <a:pPr defTabSz="914400">
              <a:defRPr/>
            </a:pPr>
            <a:endPar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endParaRPr>
          </a:p>
        </p:txBody>
      </p:sp>
      <p:sp>
        <p:nvSpPr>
          <p:cNvPr id="105" name="Line 5">
            <a:extLst>
              <a:ext uri="{FF2B5EF4-FFF2-40B4-BE49-F238E27FC236}">
                <a16:creationId xmlns:a16="http://schemas.microsoft.com/office/drawing/2014/main" id="{6C0DA1E9-7067-4EDE-A65C-3B157EEB681F}"/>
              </a:ext>
            </a:extLst>
          </p:cNvPr>
          <p:cNvSpPr>
            <a:spLocks noChangeShapeType="1"/>
          </p:cNvSpPr>
          <p:nvPr/>
        </p:nvSpPr>
        <p:spPr bwMode="auto">
          <a:xfrm flipV="1">
            <a:off x="3352669" y="2131931"/>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Line 37">
            <a:extLst>
              <a:ext uri="{FF2B5EF4-FFF2-40B4-BE49-F238E27FC236}">
                <a16:creationId xmlns:a16="http://schemas.microsoft.com/office/drawing/2014/main" id="{8E94155A-0137-46E4-ABEE-B8E71FCE1DB3}"/>
              </a:ext>
            </a:extLst>
          </p:cNvPr>
          <p:cNvSpPr>
            <a:spLocks noChangeShapeType="1"/>
          </p:cNvSpPr>
          <p:nvPr/>
        </p:nvSpPr>
        <p:spPr bwMode="auto">
          <a:xfrm>
            <a:off x="2878287" y="2750530"/>
            <a:ext cx="820695"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7" name="Oval 41">
            <a:extLst>
              <a:ext uri="{FF2B5EF4-FFF2-40B4-BE49-F238E27FC236}">
                <a16:creationId xmlns:a16="http://schemas.microsoft.com/office/drawing/2014/main" id="{23455037-460F-472C-8AA1-489C0D25D952}"/>
              </a:ext>
            </a:extLst>
          </p:cNvPr>
          <p:cNvSpPr>
            <a:spLocks noChangeAspect="1" noChangeArrowheads="1"/>
          </p:cNvSpPr>
          <p:nvPr/>
        </p:nvSpPr>
        <p:spPr bwMode="auto">
          <a:xfrm>
            <a:off x="3099925" y="2683608"/>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08" name="Line 37">
            <a:extLst>
              <a:ext uri="{FF2B5EF4-FFF2-40B4-BE49-F238E27FC236}">
                <a16:creationId xmlns:a16="http://schemas.microsoft.com/office/drawing/2014/main" id="{6201D452-93F4-4965-8CD6-69B25A680109}"/>
              </a:ext>
            </a:extLst>
          </p:cNvPr>
          <p:cNvSpPr>
            <a:spLocks noChangeShapeType="1"/>
          </p:cNvSpPr>
          <p:nvPr/>
        </p:nvSpPr>
        <p:spPr bwMode="auto">
          <a:xfrm>
            <a:off x="3022200" y="3093662"/>
            <a:ext cx="578440"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9" name="Oval 41">
            <a:extLst>
              <a:ext uri="{FF2B5EF4-FFF2-40B4-BE49-F238E27FC236}">
                <a16:creationId xmlns:a16="http://schemas.microsoft.com/office/drawing/2014/main" id="{F7B16067-8EA3-4C86-88B9-E0EEBB5C2B23}"/>
              </a:ext>
            </a:extLst>
          </p:cNvPr>
          <p:cNvSpPr>
            <a:spLocks noChangeAspect="1" noChangeArrowheads="1"/>
          </p:cNvSpPr>
          <p:nvPr/>
        </p:nvSpPr>
        <p:spPr bwMode="auto">
          <a:xfrm>
            <a:off x="3178058" y="3038315"/>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0" name="Line 37">
            <a:extLst>
              <a:ext uri="{FF2B5EF4-FFF2-40B4-BE49-F238E27FC236}">
                <a16:creationId xmlns:a16="http://schemas.microsoft.com/office/drawing/2014/main" id="{24339C7B-1EB1-43C5-8E2C-425C77F485BC}"/>
              </a:ext>
            </a:extLst>
          </p:cNvPr>
          <p:cNvSpPr>
            <a:spLocks noChangeShapeType="1"/>
          </p:cNvSpPr>
          <p:nvPr/>
        </p:nvSpPr>
        <p:spPr bwMode="auto">
          <a:xfrm>
            <a:off x="2889073" y="3491881"/>
            <a:ext cx="694606"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1" name="Oval 41">
            <a:extLst>
              <a:ext uri="{FF2B5EF4-FFF2-40B4-BE49-F238E27FC236}">
                <a16:creationId xmlns:a16="http://schemas.microsoft.com/office/drawing/2014/main" id="{1E4E3D4B-7E4D-4FFF-90BC-CDAA0E758123}"/>
              </a:ext>
            </a:extLst>
          </p:cNvPr>
          <p:cNvSpPr>
            <a:spLocks noChangeAspect="1" noChangeArrowheads="1"/>
          </p:cNvSpPr>
          <p:nvPr/>
        </p:nvSpPr>
        <p:spPr bwMode="auto">
          <a:xfrm>
            <a:off x="3099922" y="3424959"/>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2" name="Line 37">
            <a:extLst>
              <a:ext uri="{FF2B5EF4-FFF2-40B4-BE49-F238E27FC236}">
                <a16:creationId xmlns:a16="http://schemas.microsoft.com/office/drawing/2014/main" id="{417E8C35-C2A8-42B7-A7F7-A183A9E6786F}"/>
              </a:ext>
            </a:extLst>
          </p:cNvPr>
          <p:cNvSpPr>
            <a:spLocks noChangeShapeType="1"/>
          </p:cNvSpPr>
          <p:nvPr/>
        </p:nvSpPr>
        <p:spPr bwMode="auto">
          <a:xfrm>
            <a:off x="2673048" y="4280292"/>
            <a:ext cx="473123"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3" name="Oval 41">
            <a:extLst>
              <a:ext uri="{FF2B5EF4-FFF2-40B4-BE49-F238E27FC236}">
                <a16:creationId xmlns:a16="http://schemas.microsoft.com/office/drawing/2014/main" id="{DF45CE5A-93CD-4362-B3BB-0CDCC25AC82A}"/>
              </a:ext>
            </a:extLst>
          </p:cNvPr>
          <p:cNvSpPr>
            <a:spLocks noChangeAspect="1" noChangeArrowheads="1"/>
          </p:cNvSpPr>
          <p:nvPr/>
        </p:nvSpPr>
        <p:spPr bwMode="auto">
          <a:xfrm>
            <a:off x="2907987" y="4224942"/>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endParaRPr>
          </a:p>
        </p:txBody>
      </p:sp>
      <p:sp>
        <p:nvSpPr>
          <p:cNvPr id="114" name="Line 37">
            <a:extLst>
              <a:ext uri="{FF2B5EF4-FFF2-40B4-BE49-F238E27FC236}">
                <a16:creationId xmlns:a16="http://schemas.microsoft.com/office/drawing/2014/main" id="{E25570A3-FA1F-426F-9578-89E05A4DE398}"/>
              </a:ext>
            </a:extLst>
          </p:cNvPr>
          <p:cNvSpPr>
            <a:spLocks noChangeShapeType="1"/>
          </p:cNvSpPr>
          <p:nvPr/>
        </p:nvSpPr>
        <p:spPr bwMode="auto">
          <a:xfrm>
            <a:off x="2878293" y="4623424"/>
            <a:ext cx="370827"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5" name="Oval 41">
            <a:extLst>
              <a:ext uri="{FF2B5EF4-FFF2-40B4-BE49-F238E27FC236}">
                <a16:creationId xmlns:a16="http://schemas.microsoft.com/office/drawing/2014/main" id="{F0869F6D-3F26-4969-BD71-DFFF0F649B3A}"/>
              </a:ext>
            </a:extLst>
          </p:cNvPr>
          <p:cNvSpPr>
            <a:spLocks noChangeAspect="1" noChangeArrowheads="1"/>
          </p:cNvSpPr>
          <p:nvPr/>
        </p:nvSpPr>
        <p:spPr bwMode="auto">
          <a:xfrm>
            <a:off x="2990325" y="4568076"/>
            <a:ext cx="114771"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6" name="Line 37">
            <a:extLst>
              <a:ext uri="{FF2B5EF4-FFF2-40B4-BE49-F238E27FC236}">
                <a16:creationId xmlns:a16="http://schemas.microsoft.com/office/drawing/2014/main" id="{CC742148-666E-4D0B-911C-03BE4455146C}"/>
              </a:ext>
            </a:extLst>
          </p:cNvPr>
          <p:cNvSpPr>
            <a:spLocks noChangeShapeType="1"/>
          </p:cNvSpPr>
          <p:nvPr/>
        </p:nvSpPr>
        <p:spPr bwMode="auto">
          <a:xfrm>
            <a:off x="3022201" y="4991664"/>
            <a:ext cx="629836"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7" name="Oval 116">
            <a:extLst>
              <a:ext uri="{FF2B5EF4-FFF2-40B4-BE49-F238E27FC236}">
                <a16:creationId xmlns:a16="http://schemas.microsoft.com/office/drawing/2014/main" id="{341F4929-A869-4404-9CF2-F23B5FB7A3E9}"/>
              </a:ext>
            </a:extLst>
          </p:cNvPr>
          <p:cNvSpPr>
            <a:spLocks noChangeAspect="1" noChangeArrowheads="1"/>
          </p:cNvSpPr>
          <p:nvPr/>
        </p:nvSpPr>
        <p:spPr bwMode="auto">
          <a:xfrm>
            <a:off x="3268998" y="4936316"/>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8" name="Line 5">
            <a:extLst>
              <a:ext uri="{FF2B5EF4-FFF2-40B4-BE49-F238E27FC236}">
                <a16:creationId xmlns:a16="http://schemas.microsoft.com/office/drawing/2014/main" id="{F0BE5BFE-4C32-4238-A684-6BDFCF0384DA}"/>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Line 37">
            <a:extLst>
              <a:ext uri="{FF2B5EF4-FFF2-40B4-BE49-F238E27FC236}">
                <a16:creationId xmlns:a16="http://schemas.microsoft.com/office/drawing/2014/main" id="{54525811-B25D-4B7D-9296-B45C3B2BF6FD}"/>
              </a:ext>
            </a:extLst>
          </p:cNvPr>
          <p:cNvSpPr>
            <a:spLocks noChangeShapeType="1"/>
          </p:cNvSpPr>
          <p:nvPr/>
        </p:nvSpPr>
        <p:spPr bwMode="auto">
          <a:xfrm>
            <a:off x="5913410" y="2762105"/>
            <a:ext cx="826015"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0" name="Oval 41">
            <a:extLst>
              <a:ext uri="{FF2B5EF4-FFF2-40B4-BE49-F238E27FC236}">
                <a16:creationId xmlns:a16="http://schemas.microsoft.com/office/drawing/2014/main" id="{A55064B5-5F00-43EB-95F6-0A481490628C}"/>
              </a:ext>
            </a:extLst>
          </p:cNvPr>
          <p:cNvSpPr>
            <a:spLocks noChangeAspect="1" noChangeArrowheads="1"/>
          </p:cNvSpPr>
          <p:nvPr/>
        </p:nvSpPr>
        <p:spPr bwMode="auto">
          <a:xfrm>
            <a:off x="6279064" y="2706758"/>
            <a:ext cx="114771"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1" name="Line 37">
            <a:extLst>
              <a:ext uri="{FF2B5EF4-FFF2-40B4-BE49-F238E27FC236}">
                <a16:creationId xmlns:a16="http://schemas.microsoft.com/office/drawing/2014/main" id="{0A878BB8-4024-46EC-B6FA-032EEAD69040}"/>
              </a:ext>
            </a:extLst>
          </p:cNvPr>
          <p:cNvSpPr>
            <a:spLocks noChangeShapeType="1"/>
          </p:cNvSpPr>
          <p:nvPr/>
        </p:nvSpPr>
        <p:spPr bwMode="auto">
          <a:xfrm>
            <a:off x="6074891" y="3093662"/>
            <a:ext cx="455653"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2" name="Oval 41">
            <a:extLst>
              <a:ext uri="{FF2B5EF4-FFF2-40B4-BE49-F238E27FC236}">
                <a16:creationId xmlns:a16="http://schemas.microsoft.com/office/drawing/2014/main" id="{3257F680-1765-437F-8C33-8A0FB7C87E8B}"/>
              </a:ext>
            </a:extLst>
          </p:cNvPr>
          <p:cNvSpPr>
            <a:spLocks noChangeAspect="1" noChangeArrowheads="1"/>
          </p:cNvSpPr>
          <p:nvPr/>
        </p:nvSpPr>
        <p:spPr bwMode="auto">
          <a:xfrm>
            <a:off x="6285283" y="3038315"/>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3" name="Line 37">
            <a:extLst>
              <a:ext uri="{FF2B5EF4-FFF2-40B4-BE49-F238E27FC236}">
                <a16:creationId xmlns:a16="http://schemas.microsoft.com/office/drawing/2014/main" id="{8E104938-9150-45A5-9039-B58DB1F2D8E3}"/>
              </a:ext>
            </a:extLst>
          </p:cNvPr>
          <p:cNvSpPr>
            <a:spLocks noChangeShapeType="1"/>
          </p:cNvSpPr>
          <p:nvPr/>
        </p:nvSpPr>
        <p:spPr bwMode="auto">
          <a:xfrm>
            <a:off x="5769387" y="3491881"/>
            <a:ext cx="732434"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4" name="Oval 41">
            <a:extLst>
              <a:ext uri="{FF2B5EF4-FFF2-40B4-BE49-F238E27FC236}">
                <a16:creationId xmlns:a16="http://schemas.microsoft.com/office/drawing/2014/main" id="{89532A92-0973-48D5-8CD7-783479EB5492}"/>
              </a:ext>
            </a:extLst>
          </p:cNvPr>
          <p:cNvSpPr>
            <a:spLocks noChangeAspect="1" noChangeArrowheads="1"/>
          </p:cNvSpPr>
          <p:nvPr/>
        </p:nvSpPr>
        <p:spPr bwMode="auto">
          <a:xfrm>
            <a:off x="6124252" y="342495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5" name="Line 37">
            <a:extLst>
              <a:ext uri="{FF2B5EF4-FFF2-40B4-BE49-F238E27FC236}">
                <a16:creationId xmlns:a16="http://schemas.microsoft.com/office/drawing/2014/main" id="{690F50A0-0C08-47D0-A396-01461B1EE932}"/>
              </a:ext>
            </a:extLst>
          </p:cNvPr>
          <p:cNvSpPr>
            <a:spLocks noChangeShapeType="1"/>
          </p:cNvSpPr>
          <p:nvPr/>
        </p:nvSpPr>
        <p:spPr bwMode="auto">
          <a:xfrm>
            <a:off x="6160362" y="4292468"/>
            <a:ext cx="632399"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6" name="Oval 41">
            <a:extLst>
              <a:ext uri="{FF2B5EF4-FFF2-40B4-BE49-F238E27FC236}">
                <a16:creationId xmlns:a16="http://schemas.microsoft.com/office/drawing/2014/main" id="{541688F4-7576-47A7-9650-964325469329}"/>
              </a:ext>
            </a:extLst>
          </p:cNvPr>
          <p:cNvSpPr>
            <a:spLocks noChangeAspect="1" noChangeArrowheads="1"/>
          </p:cNvSpPr>
          <p:nvPr/>
        </p:nvSpPr>
        <p:spPr bwMode="auto">
          <a:xfrm>
            <a:off x="6323299" y="423712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7" name="Line 37">
            <a:extLst>
              <a:ext uri="{FF2B5EF4-FFF2-40B4-BE49-F238E27FC236}">
                <a16:creationId xmlns:a16="http://schemas.microsoft.com/office/drawing/2014/main" id="{F9FFD86D-B06B-42A1-99CE-55DC789CA831}"/>
              </a:ext>
            </a:extLst>
          </p:cNvPr>
          <p:cNvSpPr>
            <a:spLocks noChangeShapeType="1"/>
          </p:cNvSpPr>
          <p:nvPr/>
        </p:nvSpPr>
        <p:spPr bwMode="auto">
          <a:xfrm>
            <a:off x="6233941" y="4647175"/>
            <a:ext cx="397400"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8" name="Oval 41">
            <a:extLst>
              <a:ext uri="{FF2B5EF4-FFF2-40B4-BE49-F238E27FC236}">
                <a16:creationId xmlns:a16="http://schemas.microsoft.com/office/drawing/2014/main" id="{14CF1AEE-9248-48FB-BDF7-E4E008C0B099}"/>
              </a:ext>
            </a:extLst>
          </p:cNvPr>
          <p:cNvSpPr>
            <a:spLocks noChangeAspect="1" noChangeArrowheads="1"/>
          </p:cNvSpPr>
          <p:nvPr/>
        </p:nvSpPr>
        <p:spPr bwMode="auto">
          <a:xfrm>
            <a:off x="6345973" y="459182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9" name="Line 37">
            <a:extLst>
              <a:ext uri="{FF2B5EF4-FFF2-40B4-BE49-F238E27FC236}">
                <a16:creationId xmlns:a16="http://schemas.microsoft.com/office/drawing/2014/main" id="{6D0B7760-6A48-4C03-8F9F-734234B85E82}"/>
              </a:ext>
            </a:extLst>
          </p:cNvPr>
          <p:cNvSpPr>
            <a:spLocks noChangeShapeType="1"/>
          </p:cNvSpPr>
          <p:nvPr/>
        </p:nvSpPr>
        <p:spPr bwMode="auto">
          <a:xfrm>
            <a:off x="6432643" y="4991664"/>
            <a:ext cx="542651"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0" name="Oval 129">
            <a:extLst>
              <a:ext uri="{FF2B5EF4-FFF2-40B4-BE49-F238E27FC236}">
                <a16:creationId xmlns:a16="http://schemas.microsoft.com/office/drawing/2014/main" id="{BBE9E1F2-C7FA-45C6-B1D6-C24DA650C32F}"/>
              </a:ext>
            </a:extLst>
          </p:cNvPr>
          <p:cNvSpPr>
            <a:spLocks noChangeAspect="1" noChangeArrowheads="1"/>
          </p:cNvSpPr>
          <p:nvPr/>
        </p:nvSpPr>
        <p:spPr bwMode="auto">
          <a:xfrm>
            <a:off x="6592256" y="4936316"/>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31" name="TextBox 130">
            <a:extLst>
              <a:ext uri="{FF2B5EF4-FFF2-40B4-BE49-F238E27FC236}">
                <a16:creationId xmlns:a16="http://schemas.microsoft.com/office/drawing/2014/main" id="{D31A3EF3-F93A-4CB1-B2AD-C0EF210A288B}"/>
              </a:ext>
            </a:extLst>
          </p:cNvPr>
          <p:cNvSpPr txBox="1"/>
          <p:nvPr/>
        </p:nvSpPr>
        <p:spPr>
          <a:xfrm>
            <a:off x="584816" y="5655219"/>
            <a:ext cx="952890" cy="338554"/>
          </a:xfrm>
          <a:prstGeom prst="rect">
            <a:avLst/>
          </a:prstGeom>
          <a:noFill/>
        </p:spPr>
        <p:txBody>
          <a:bodyPr wrap="none" rtlCol="0">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18 113</a:t>
            </a:r>
          </a:p>
        </p:txBody>
      </p: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53794"/>
            <a:ext cx="4341263" cy="646331"/>
          </a:xfrm>
          <a:prstGeom prst="rect">
            <a:avLst/>
          </a:prstGeom>
          <a:noFill/>
          <a:ln w="9525">
            <a:noFill/>
            <a:miter lim="800000"/>
            <a:headEnd/>
            <a:tailEnd/>
          </a:ln>
        </p:spPr>
        <p:txBody>
          <a:bodyPr wrap="square">
            <a:spAutoFit/>
          </a:bodyPr>
          <a:lstStyle/>
          <a:p>
            <a:pPr lvl="0">
              <a:defRPr/>
            </a:pPr>
            <a:r>
              <a:rPr lang="en-CA" sz="900" kern="0" dirty="0">
                <a:solidFill>
                  <a:schemeClr val="bg1"/>
                </a:solidFill>
                <a:latin typeface="Agency FB" pitchFamily="34" charset="0"/>
                <a:ea typeface="Lato" panose="020F0502020204030203" pitchFamily="34" charset="0"/>
                <a:cs typeface="Lato" panose="020F0502020204030203" pitchFamily="34" charset="0"/>
              </a:rPr>
              <a:t>*</a:t>
            </a:r>
            <a:r>
              <a:rPr lang="fr-CA" sz="900" kern="0" dirty="0">
                <a:solidFill>
                  <a:schemeClr val="bg1"/>
                </a:solidFill>
                <a:latin typeface="Agency FB" pitchFamily="34" charset="0"/>
                <a:ea typeface="Lato" panose="020F0502020204030203" pitchFamily="34" charset="0"/>
                <a:cs typeface="Lato" panose="020F0502020204030203" pitchFamily="34" charset="0"/>
              </a:rPr>
              <a:t>n=5844 (32.6%); † n=8553 (47.6%); ‡ n=3554 (19,8%)</a:t>
            </a:r>
          </a:p>
          <a:p>
            <a:pPr lvl="0">
              <a:defRPr/>
            </a:pPr>
            <a:r>
              <a:rPr lang="fr-CA" sz="900" kern="0" dirty="0">
                <a:solidFill>
                  <a:schemeClr val="bg1"/>
                </a:solidFill>
                <a:latin typeface="Agency FB" pitchFamily="34" charset="0"/>
                <a:ea typeface="Lato" panose="020F0502020204030203" pitchFamily="34" charset="0"/>
                <a:cs typeface="Lato" panose="020F0502020204030203" pitchFamily="34" charset="0"/>
              </a:rPr>
              <a:t>Les résultats  obtenus avec les différentes méthodes d’estimation du TFG concordent.</a:t>
            </a:r>
            <a:br>
              <a:rPr lang="fr-CA" sz="900" kern="0" dirty="0">
                <a:solidFill>
                  <a:schemeClr val="bg1"/>
                </a:solidFill>
                <a:latin typeface="Agency FB" pitchFamily="34" charset="0"/>
                <a:ea typeface="Lato" panose="020F0502020204030203" pitchFamily="34" charset="0"/>
                <a:cs typeface="Lato" panose="020F0502020204030203" pitchFamily="34" charset="0"/>
              </a:rPr>
            </a:br>
            <a:r>
              <a:rPr lang="en-CA" sz="900" kern="0" dirty="0" err="1">
                <a:solidFill>
                  <a:schemeClr val="bg1"/>
                </a:solidFill>
                <a:latin typeface="Agency FB" pitchFamily="34" charset="0"/>
                <a:ea typeface="Lato" panose="020F0502020204030203" pitchFamily="34" charset="0"/>
                <a:cs typeface="Lato" panose="020F0502020204030203" pitchFamily="34" charset="0"/>
              </a:rPr>
              <a:t>Hijazi</a:t>
            </a:r>
            <a:r>
              <a:rPr lang="en-CA" sz="900" kern="0" dirty="0">
                <a:solidFill>
                  <a:schemeClr val="bg1"/>
                </a:solidFill>
                <a:latin typeface="Agency FB" pitchFamily="34" charset="0"/>
                <a:ea typeface="Lato" panose="020F0502020204030203" pitchFamily="34" charset="0"/>
                <a:cs typeface="Lato" panose="020F0502020204030203" pitchFamily="34" charset="0"/>
              </a:rPr>
              <a:t> Z et al. Circulation 2014; 129:961-70. </a:t>
            </a:r>
          </a:p>
          <a:p>
            <a:pPr>
              <a:defRPr/>
            </a:pPr>
            <a:endParaRPr lang="en-CA" altLang="en-US" sz="900" dirty="0">
              <a:solidFill>
                <a:prstClr val="white"/>
              </a:solidFill>
              <a:latin typeface="Arial Narrow" panose="020B0606020202030204" pitchFamily="34" charset="0"/>
              <a:cs typeface="Lato"/>
            </a:endParaRPr>
          </a:p>
        </p:txBody>
      </p:sp>
      <p:pic>
        <p:nvPicPr>
          <p:cNvPr id="65" name="4E92DA43-5712-40E9-AFDC-2C1062C78C6F" descr="7646DFF2-B812-4635-AA57-5171E34E5A45@chrc">
            <a:extLst>
              <a:ext uri="{FF2B5EF4-FFF2-40B4-BE49-F238E27FC236}">
                <a16:creationId xmlns:a16="http://schemas.microsoft.com/office/drawing/2014/main" id="{1881E734-0B61-40C0-AA94-0A988FE225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412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0" y="237085"/>
            <a:ext cx="7374812" cy="8925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Examen des données : </a:t>
            </a:r>
            <a:r>
              <a:rPr kumimoji="0" lang="fr-FR" sz="32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édoxaban</a:t>
            </a:r>
            <a:endParaRPr kumimoji="0" lang="fr-FR"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Arial Narrow" pitchFamily="34" charset="0"/>
                <a:ea typeface="Lato" panose="020F0502020204030203" pitchFamily="34" charset="0"/>
                <a:cs typeface="Lato" panose="020F0502020204030203" pitchFamily="34" charset="0"/>
              </a:rPr>
              <a:t>Résultats de l’étude ENGAGE AF-TIMI 48 en termes de fonction rénale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93564"/>
            <a:ext cx="7571095"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EDE =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à dose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élevée</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Impact of Renal Function on Outcomes With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 the ENGAGE AF-TIMI 48 Trial, Volume: 134, Issue: 1, Pages: 24-36, DOI: (10.1161/CIRCULATIONAHA.116.022361) </a:t>
            </a:r>
          </a:p>
        </p:txBody>
      </p:sp>
      <p:pic>
        <p:nvPicPr>
          <p:cNvPr id="5" name="Picture 4">
            <a:extLst>
              <a:ext uri="{FF2B5EF4-FFF2-40B4-BE49-F238E27FC236}">
                <a16:creationId xmlns:a16="http://schemas.microsoft.com/office/drawing/2014/main" id="{8833E0A6-991C-4FE3-AEF8-A9C6DDE1CC7E}"/>
              </a:ext>
            </a:extLst>
          </p:cNvPr>
          <p:cNvPicPr>
            <a:picLocks noChangeAspect="1"/>
          </p:cNvPicPr>
          <p:nvPr/>
        </p:nvPicPr>
        <p:blipFill>
          <a:blip r:embed="rId9"/>
          <a:stretch>
            <a:fillRect/>
          </a:stretch>
        </p:blipFill>
        <p:spPr>
          <a:xfrm>
            <a:off x="575725" y="1452262"/>
            <a:ext cx="7992549" cy="4371211"/>
          </a:xfrm>
          <a:prstGeom prst="rect">
            <a:avLst/>
          </a:prstGeom>
        </p:spPr>
      </p:pic>
      <p:sp>
        <p:nvSpPr>
          <p:cNvPr id="44" name="Line 43">
            <a:extLst>
              <a:ext uri="{FF2B5EF4-FFF2-40B4-BE49-F238E27FC236}">
                <a16:creationId xmlns:a16="http://schemas.microsoft.com/office/drawing/2014/main" id="{FF6E3646-18B0-4DB7-A15E-7A23BDD97303}"/>
              </a:ext>
            </a:extLst>
          </p:cNvPr>
          <p:cNvSpPr>
            <a:spLocks noChangeShapeType="1"/>
          </p:cNvSpPr>
          <p:nvPr>
            <p:custDataLst>
              <p:tags r:id="rId1"/>
            </p:custDataLst>
          </p:nvPr>
        </p:nvSpPr>
        <p:spPr bwMode="auto">
          <a:xfrm flipH="1">
            <a:off x="2212748" y="5585366"/>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7" name="Line 44">
            <a:extLst>
              <a:ext uri="{FF2B5EF4-FFF2-40B4-BE49-F238E27FC236}">
                <a16:creationId xmlns:a16="http://schemas.microsoft.com/office/drawing/2014/main" id="{B0C28BA5-4DD9-4F93-BA16-D8AA817D9DBF}"/>
              </a:ext>
            </a:extLst>
          </p:cNvPr>
          <p:cNvSpPr>
            <a:spLocks noChangeShapeType="1"/>
          </p:cNvSpPr>
          <p:nvPr>
            <p:custDataLst>
              <p:tags r:id="rId2"/>
            </p:custDataLst>
          </p:nvPr>
        </p:nvSpPr>
        <p:spPr bwMode="auto">
          <a:xfrm>
            <a:off x="3392260" y="5585366"/>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Text Box 84">
            <a:extLst>
              <a:ext uri="{FF2B5EF4-FFF2-40B4-BE49-F238E27FC236}">
                <a16:creationId xmlns:a16="http://schemas.microsoft.com/office/drawing/2014/main" id="{2176719D-F0E8-477F-8855-ED5F430B67F4}"/>
              </a:ext>
            </a:extLst>
          </p:cNvPr>
          <p:cNvSpPr txBox="1">
            <a:spLocks noChangeArrowheads="1"/>
          </p:cNvSpPr>
          <p:nvPr>
            <p:custDataLst>
              <p:tags r:id="rId3"/>
            </p:custDataLst>
          </p:nvPr>
        </p:nvSpPr>
        <p:spPr bwMode="auto">
          <a:xfrm>
            <a:off x="1910577" y="5468403"/>
            <a:ext cx="1529308" cy="546578"/>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En </a:t>
            </a: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faveur</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d’EDE</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a:t>
            </a:r>
          </a:p>
        </p:txBody>
      </p:sp>
      <p:sp>
        <p:nvSpPr>
          <p:cNvPr id="49" name="Text Box 84">
            <a:extLst>
              <a:ext uri="{FF2B5EF4-FFF2-40B4-BE49-F238E27FC236}">
                <a16:creationId xmlns:a16="http://schemas.microsoft.com/office/drawing/2014/main" id="{4FD3C854-19A3-4ECC-AF32-71D23128642F}"/>
              </a:ext>
            </a:extLst>
          </p:cNvPr>
          <p:cNvSpPr txBox="1">
            <a:spLocks noChangeArrowheads="1"/>
          </p:cNvSpPr>
          <p:nvPr>
            <p:custDataLst>
              <p:tags r:id="rId4"/>
            </p:custDataLst>
          </p:nvPr>
        </p:nvSpPr>
        <p:spPr bwMode="auto">
          <a:xfrm>
            <a:off x="3333553" y="5468403"/>
            <a:ext cx="1876395" cy="55610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En </a:t>
            </a:r>
            <a:r>
              <a:rPr kumimoji="0" lang="en-CA" b="1" i="0" u="none" strike="noStrike" kern="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faveur</a:t>
            </a:r>
            <a:r>
              <a:rPr kumimoji="0" lang="en-CA"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de la warfarine</a:t>
            </a:r>
          </a:p>
        </p:txBody>
      </p:sp>
      <p:sp>
        <p:nvSpPr>
          <p:cNvPr id="6" name="TextBox 5">
            <a:extLst>
              <a:ext uri="{FF2B5EF4-FFF2-40B4-BE49-F238E27FC236}">
                <a16:creationId xmlns:a16="http://schemas.microsoft.com/office/drawing/2014/main" id="{23BA4703-7DDF-4C11-9832-BA18B0D76219}"/>
              </a:ext>
            </a:extLst>
          </p:cNvPr>
          <p:cNvSpPr txBox="1"/>
          <p:nvPr/>
        </p:nvSpPr>
        <p:spPr>
          <a:xfrm>
            <a:off x="4916384" y="1852551"/>
            <a:ext cx="2671948"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Warfarine</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EDE</a:t>
            </a: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7" name="TextBox 6">
            <a:extLst>
              <a:ext uri="{FF2B5EF4-FFF2-40B4-BE49-F238E27FC236}">
                <a16:creationId xmlns:a16="http://schemas.microsoft.com/office/drawing/2014/main" id="{F5886835-B33B-4DEF-B48B-2DE16879227A}"/>
              </a:ext>
            </a:extLst>
          </p:cNvPr>
          <p:cNvSpPr txBox="1"/>
          <p:nvPr/>
        </p:nvSpPr>
        <p:spPr>
          <a:xfrm>
            <a:off x="4772460" y="2363879"/>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91/1361 (2.7)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246/5675 (1.6)</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0" name="TextBox 49">
            <a:extLst>
              <a:ext uri="{FF2B5EF4-FFF2-40B4-BE49-F238E27FC236}">
                <a16:creationId xmlns:a16="http://schemas.microsoft.com/office/drawing/2014/main" id="{BA6E9671-2B4E-4314-873B-C93AF477D1D9}"/>
              </a:ext>
            </a:extLst>
          </p:cNvPr>
          <p:cNvSpPr txBox="1"/>
          <p:nvPr/>
        </p:nvSpPr>
        <p:spPr>
          <a:xfrm>
            <a:off x="4772460" y="3201460"/>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132/1356 (5.3)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392/5656 (3.1)</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1" name="TextBox 50">
            <a:extLst>
              <a:ext uri="{FF2B5EF4-FFF2-40B4-BE49-F238E27FC236}">
                <a16:creationId xmlns:a16="http://schemas.microsoft.com/office/drawing/2014/main" id="{B3B2E6A1-316B-476F-A352-60D6D4443FDA}"/>
              </a:ext>
            </a:extLst>
          </p:cNvPr>
          <p:cNvSpPr txBox="1"/>
          <p:nvPr/>
        </p:nvSpPr>
        <p:spPr>
          <a:xfrm>
            <a:off x="4772460" y="4153364"/>
            <a:ext cx="1570386"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432/1361 (13.4)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1030/5675 (7.0)</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2" name="TextBox 51">
            <a:extLst>
              <a:ext uri="{FF2B5EF4-FFF2-40B4-BE49-F238E27FC236}">
                <a16:creationId xmlns:a16="http://schemas.microsoft.com/office/drawing/2014/main" id="{89B3BF87-6C97-47E9-A751-6938F610CE2D}"/>
              </a:ext>
            </a:extLst>
          </p:cNvPr>
          <p:cNvSpPr txBox="1"/>
          <p:nvPr/>
        </p:nvSpPr>
        <p:spPr>
          <a:xfrm>
            <a:off x="6288325" y="2363878"/>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82/1379 (2.3)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214/5656 (1.4)</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3" name="TextBox 52">
            <a:extLst>
              <a:ext uri="{FF2B5EF4-FFF2-40B4-BE49-F238E27FC236}">
                <a16:creationId xmlns:a16="http://schemas.microsoft.com/office/drawing/2014/main" id="{9BFEA9D2-94F1-4D7E-8505-D156DF373C68}"/>
              </a:ext>
            </a:extLst>
          </p:cNvPr>
          <p:cNvSpPr txBox="1"/>
          <p:nvPr/>
        </p:nvSpPr>
        <p:spPr>
          <a:xfrm>
            <a:off x="6288325" y="3194207"/>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100/1372 (4.0)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318/5640 (2.5)</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4" name="TextBox 53">
            <a:extLst>
              <a:ext uri="{FF2B5EF4-FFF2-40B4-BE49-F238E27FC236}">
                <a16:creationId xmlns:a16="http://schemas.microsoft.com/office/drawing/2014/main" id="{1E5864A4-0212-414F-8741-91B6481DE039}"/>
              </a:ext>
            </a:extLst>
          </p:cNvPr>
          <p:cNvSpPr txBox="1"/>
          <p:nvPr/>
        </p:nvSpPr>
        <p:spPr>
          <a:xfrm>
            <a:off x="6288325" y="4162304"/>
            <a:ext cx="1581580"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382/1379 (11.4)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941/5656 (6.3)</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10" name="Rectangle 9">
            <a:extLst>
              <a:ext uri="{FF2B5EF4-FFF2-40B4-BE49-F238E27FC236}">
                <a16:creationId xmlns:a16="http://schemas.microsoft.com/office/drawing/2014/main" id="{77D074A5-C620-4814-A7E7-74F28E4AFD69}"/>
              </a:ext>
            </a:extLst>
          </p:cNvPr>
          <p:cNvSpPr/>
          <p:nvPr/>
        </p:nvSpPr>
        <p:spPr>
          <a:xfrm>
            <a:off x="178129" y="5922961"/>
            <a:ext cx="80784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EDE de 60 mg par jour ou 30 mg par jour si la dose est réduite en raison de la clairance de la créatinine (</a:t>
            </a:r>
            <a:r>
              <a:rPr kumimoji="0" lang="fr-FR"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50 </a:t>
            </a:r>
            <a:r>
              <a:rPr kumimoji="0" lang="fr-FR"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mL</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/min, du poids ≤ </a:t>
            </a:r>
            <a:r>
              <a:rPr kumimoji="0" lang="fr-FR" sz="12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60 kg </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ou de l’utilisation d’un inhibiteur de la </a:t>
            </a:r>
            <a:r>
              <a:rPr kumimoji="0" lang="fr-FR"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gycoprotéine</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phosphorylée puissant.</a:t>
            </a:r>
          </a:p>
        </p:txBody>
      </p:sp>
      <p:sp>
        <p:nvSpPr>
          <p:cNvPr id="2" name="ZoneTexte 1"/>
          <p:cNvSpPr txBox="1"/>
          <p:nvPr/>
        </p:nvSpPr>
        <p:spPr>
          <a:xfrm>
            <a:off x="2731743" y="1852551"/>
            <a:ext cx="1622560" cy="338554"/>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rPr>
              <a:t>EDE* vs warfarine</a:t>
            </a:r>
            <a:endParaRPr kumimoji="0" lang="fr-FR" sz="16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 name="ZoneTexte 2"/>
          <p:cNvSpPr txBox="1"/>
          <p:nvPr/>
        </p:nvSpPr>
        <p:spPr>
          <a:xfrm>
            <a:off x="671855" y="2091160"/>
            <a:ext cx="1767625"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b="1" i="0" u="none" strike="noStrike" kern="1200" cap="none" spc="0" normalizeH="0" baseline="0" noProof="0" dirty="0">
                <a:ln>
                  <a:noFill/>
                </a:ln>
                <a:solidFill>
                  <a:srgbClr val="1E4472"/>
                </a:solidFill>
                <a:effectLst/>
                <a:uLnTx/>
                <a:uFillTx/>
                <a:latin typeface="Arial Narrow" panose="020B0606020202030204" pitchFamily="34" charset="0"/>
              </a:rPr>
              <a:t>AVC ou ES </a:t>
            </a:r>
          </a:p>
        </p:txBody>
      </p:sp>
      <p:sp>
        <p:nvSpPr>
          <p:cNvPr id="4" name="ZoneTexte 3"/>
          <p:cNvSpPr txBox="1"/>
          <p:nvPr/>
        </p:nvSpPr>
        <p:spPr>
          <a:xfrm>
            <a:off x="671855" y="2984245"/>
            <a:ext cx="2634578" cy="369332"/>
          </a:xfrm>
          <a:prstGeom prst="rect">
            <a:avLst/>
          </a:prstGeom>
          <a:solidFill>
            <a:schemeClr val="bg1"/>
          </a:solidFill>
        </p:spPr>
        <p:txBody>
          <a:bodyPr wrap="square" rtlCol="0">
            <a:spAutoFit/>
          </a:bodyPr>
          <a:lstStyle/>
          <a:p>
            <a:r>
              <a:rPr lang="fr-CA" b="1" dirty="0">
                <a:solidFill>
                  <a:srgbClr val="1E4472"/>
                </a:solidFill>
                <a:latin typeface="Arial Narrow" panose="020B0606020202030204" pitchFamily="34" charset="0"/>
              </a:rPr>
              <a:t>Hémorragie majeure (HM)</a:t>
            </a:r>
            <a:endParaRPr lang="fr-FR" b="1" dirty="0">
              <a:solidFill>
                <a:srgbClr val="1E4472"/>
              </a:solidFill>
              <a:latin typeface="Arial Narrow" panose="020B0606020202030204" pitchFamily="34" charset="0"/>
            </a:endParaRPr>
          </a:p>
        </p:txBody>
      </p:sp>
      <p:sp>
        <p:nvSpPr>
          <p:cNvPr id="11" name="ZoneTexte 10"/>
          <p:cNvSpPr txBox="1"/>
          <p:nvPr/>
        </p:nvSpPr>
        <p:spPr>
          <a:xfrm>
            <a:off x="671855" y="3877329"/>
            <a:ext cx="2370591" cy="369332"/>
          </a:xfrm>
          <a:prstGeom prst="rect">
            <a:avLst/>
          </a:prstGeom>
          <a:solidFill>
            <a:schemeClr val="bg1"/>
          </a:solidFill>
        </p:spPr>
        <p:txBody>
          <a:bodyPr wrap="square" rtlCol="0">
            <a:spAutoFit/>
          </a:bodyPr>
          <a:lstStyle/>
          <a:p>
            <a:pPr marR="0" lvl="0" indent="0" fontAlgn="auto">
              <a:lnSpc>
                <a:spcPct val="100000"/>
              </a:lnSpc>
              <a:spcBef>
                <a:spcPts val="0"/>
              </a:spcBef>
              <a:spcAft>
                <a:spcPts val="0"/>
              </a:spcAft>
              <a:buClrTx/>
              <a:buSzTx/>
              <a:buFontTx/>
              <a:buNone/>
              <a:tabLst/>
              <a:defRPr/>
            </a:pPr>
            <a:r>
              <a:rPr lang="fr-CA" b="1" dirty="0">
                <a:solidFill>
                  <a:srgbClr val="1E4472"/>
                </a:solidFill>
                <a:latin typeface="Arial Narrow" panose="020B0606020202030204" pitchFamily="34" charset="0"/>
              </a:rPr>
              <a:t>AVC/ES, HM ou mort</a:t>
            </a:r>
            <a:endParaRPr lang="fr-FR" b="1" dirty="0">
              <a:solidFill>
                <a:srgbClr val="1E4472"/>
              </a:solidFill>
              <a:latin typeface="Arial Narrow" panose="020B0606020202030204" pitchFamily="34" charset="0"/>
            </a:endParaRPr>
          </a:p>
        </p:txBody>
      </p:sp>
      <p:sp>
        <p:nvSpPr>
          <p:cNvPr id="12" name="ZoneTexte 11"/>
          <p:cNvSpPr txBox="1"/>
          <p:nvPr/>
        </p:nvSpPr>
        <p:spPr>
          <a:xfrm>
            <a:off x="5809696" y="1458852"/>
            <a:ext cx="1762804" cy="338554"/>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rPr>
              <a:t>n/N (%/an)</a:t>
            </a:r>
            <a:endParaRPr kumimoji="0" lang="fr-FR" sz="16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3" name="ZoneTexte 12"/>
          <p:cNvSpPr txBox="1"/>
          <p:nvPr/>
        </p:nvSpPr>
        <p:spPr>
          <a:xfrm>
            <a:off x="2345638" y="5205731"/>
            <a:ext cx="2080068" cy="338554"/>
          </a:xfrm>
          <a:prstGeom prst="rect">
            <a:avLst/>
          </a:prstGeom>
          <a:solidFill>
            <a:schemeClr val="bg1"/>
          </a:solidFill>
        </p:spPr>
        <p:txBody>
          <a:bodyPr wrap="square" rtlCol="0">
            <a:spAutoFit/>
          </a:bodyPr>
          <a:lstStyle/>
          <a:p>
            <a:pPr lvl="0" algn="ctr"/>
            <a:r>
              <a:rPr lang="fr-CA" altLang="en-US" sz="1600" b="1" dirty="0">
                <a:solidFill>
                  <a:schemeClr val="tx1">
                    <a:lumMod val="75000"/>
                    <a:lumOff val="25000"/>
                  </a:schemeClr>
                </a:solidFill>
                <a:latin typeface="Arial Narrow" panose="020B0606020202030204" pitchFamily="34" charset="0"/>
                <a:ea typeface="Lato" panose="020F0502020204030203" pitchFamily="34" charset="0"/>
                <a:cs typeface="Aharoni" panose="02010803020104030203" pitchFamily="2" charset="-79"/>
              </a:rPr>
              <a:t>RRI (</a:t>
            </a:r>
            <a:r>
              <a:rPr kumimoji="0" lang="fr-CA"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IC à 95 %)</a:t>
            </a:r>
            <a:endParaRPr kumimoji="0" lang="fr-FR"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pic>
        <p:nvPicPr>
          <p:cNvPr id="27" name="4E92DA43-5712-40E9-AFDC-2C1062C78C6F" descr="7646DFF2-B812-4635-AA57-5171E34E5A45@chrc">
            <a:extLst>
              <a:ext uri="{FF2B5EF4-FFF2-40B4-BE49-F238E27FC236}">
                <a16:creationId xmlns:a16="http://schemas.microsoft.com/office/drawing/2014/main" id="{4FEE1D46-0941-49A8-9014-8D6FB2D41F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4652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23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2269" y="0"/>
            <a:ext cx="7007381" cy="1261884"/>
          </a:xfrm>
          <a:prstGeom prst="rect">
            <a:avLst/>
          </a:prstGeom>
          <a:noFill/>
        </p:spPr>
        <p:txBody>
          <a:bodyPr wrap="square">
            <a:spAutoFit/>
          </a:bodyPr>
          <a:lstStyle/>
          <a:p>
            <a:r>
              <a:rPr lang="fr-MC" sz="3200" b="1" dirty="0">
                <a:solidFill>
                  <a:srgbClr val="1B1A5A"/>
                </a:solidFill>
                <a:latin typeface="Arial Narrow" pitchFamily="34" charset="0"/>
                <a:ea typeface="Lato" panose="020F0502020204030203" pitchFamily="34" charset="0"/>
                <a:cs typeface="Lato" panose="020F0502020204030203" pitchFamily="34" charset="0"/>
              </a:rPr>
              <a:t>Examen des données : le </a:t>
            </a:r>
            <a:r>
              <a:rPr lang="fr-MC" sz="3200" b="1" dirty="0" err="1">
                <a:solidFill>
                  <a:srgbClr val="1B1A5A"/>
                </a:solidFill>
                <a:latin typeface="Arial Narrow" pitchFamily="34" charset="0"/>
                <a:ea typeface="Lato" panose="020F0502020204030203" pitchFamily="34" charset="0"/>
                <a:cs typeface="Lato" panose="020F0502020204030203" pitchFamily="34" charset="0"/>
              </a:rPr>
              <a:t>rivoraxaban</a:t>
            </a:r>
            <a:r>
              <a:rPr lang="fr-MC" sz="3200" b="1" dirty="0">
                <a:solidFill>
                  <a:schemeClr val="tx1">
                    <a:lumMod val="85000"/>
                    <a:lumOff val="15000"/>
                  </a:schemeClr>
                </a:solidFill>
                <a:latin typeface="Arial Narrow" pitchFamily="34" charset="0"/>
                <a:ea typeface="Lato" panose="020F0502020204030203" pitchFamily="34" charset="0"/>
                <a:cs typeface="Lato" panose="020F0502020204030203" pitchFamily="34" charset="0"/>
              </a:rPr>
              <a:t> </a:t>
            </a:r>
          </a:p>
          <a:p>
            <a:r>
              <a:rPr lang="fr-MC" sz="2200" b="1" dirty="0">
                <a:solidFill>
                  <a:srgbClr val="0070C0"/>
                </a:solidFill>
                <a:latin typeface="Arial Narrow" pitchFamily="34" charset="0"/>
                <a:ea typeface="Lato" panose="020F0502020204030203" pitchFamily="34" charset="0"/>
                <a:cs typeface="Lato" panose="020F0502020204030203" pitchFamily="34" charset="0"/>
              </a:rPr>
              <a:t>Résultats de l’étude ROCKET-AF pour les différentes valeurs de la fonction rénale</a:t>
            </a:r>
            <a:endParaRPr lang="en-CA" sz="2200" b="1" dirty="0">
              <a:solidFill>
                <a:srgbClr val="356AC1"/>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46394"/>
            <a:ext cx="4341263" cy="369332"/>
          </a:xfrm>
          <a:prstGeom prst="rect">
            <a:avLst/>
          </a:prstGeom>
          <a:noFill/>
          <a:ln w="9525">
            <a:noFill/>
            <a:miter lim="800000"/>
            <a:headEnd/>
            <a:tailEnd/>
          </a:ln>
        </p:spPr>
        <p:txBody>
          <a:bodyPr wrap="square">
            <a:spAutoFit/>
          </a:bodyPr>
          <a:lstStyle/>
          <a:p>
            <a:pPr>
              <a:defRPr/>
            </a:pPr>
            <a:r>
              <a:rPr lang="sv-SE" altLang="en-US" sz="900" dirty="0">
                <a:solidFill>
                  <a:prstClr val="white"/>
                </a:solidFill>
                <a:latin typeface="Arial Narrow" panose="020B0606020202030204" pitchFamily="34" charset="0"/>
                <a:cs typeface="Lato"/>
              </a:rPr>
              <a:t> *rivaroxaban 20 mg (n=5637; 79%); †rivaroxaban 15 mg (n=1474; 21%); population per protocole</a:t>
            </a:r>
            <a:br>
              <a:rPr lang="sv-SE" altLang="en-US" sz="900" dirty="0">
                <a:solidFill>
                  <a:prstClr val="white"/>
                </a:solidFill>
                <a:latin typeface="Arial Narrow" panose="020B0606020202030204" pitchFamily="34" charset="0"/>
                <a:cs typeface="Lato"/>
              </a:rPr>
            </a:br>
            <a:r>
              <a:rPr lang="sv-SE" altLang="en-US" sz="900" dirty="0">
                <a:solidFill>
                  <a:prstClr val="white"/>
                </a:solidFill>
                <a:latin typeface="Arial Narrow" panose="020B0606020202030204" pitchFamily="34" charset="0"/>
                <a:cs typeface="Lato"/>
              </a:rPr>
              <a:t> Fox KAA et al. Eur Heart J 2011; 32:2387-94</a:t>
            </a:r>
          </a:p>
        </p:txBody>
      </p:sp>
      <p:graphicFrame>
        <p:nvGraphicFramePr>
          <p:cNvPr id="66" name="Tableau 40">
            <a:extLst>
              <a:ext uri="{FF2B5EF4-FFF2-40B4-BE49-F238E27FC236}">
                <a16:creationId xmlns:a16="http://schemas.microsoft.com/office/drawing/2014/main" id="{0EA5EFF2-F3BA-44E3-83A9-15CB4A0B4F15}"/>
              </a:ext>
            </a:extLst>
          </p:cNvPr>
          <p:cNvGraphicFramePr>
            <a:graphicFrameLocks noGrp="1"/>
          </p:cNvGraphicFramePr>
          <p:nvPr/>
        </p:nvGraphicFramePr>
        <p:xfrm>
          <a:off x="438904" y="1547955"/>
          <a:ext cx="8288064" cy="3871272"/>
        </p:xfrm>
        <a:graphic>
          <a:graphicData uri="http://schemas.openxmlformats.org/drawingml/2006/table">
            <a:tbl>
              <a:tblPr>
                <a:effectLst>
                  <a:outerShdw blurRad="50800" dist="38100" dir="2700000" algn="tl" rotWithShape="0">
                    <a:prstClr val="black">
                      <a:alpha val="40000"/>
                    </a:prstClr>
                  </a:outerShdw>
                </a:effectLst>
              </a:tblPr>
              <a:tblGrid>
                <a:gridCol w="2257643">
                  <a:extLst>
                    <a:ext uri="{9D8B030D-6E8A-4147-A177-3AD203B41FA5}">
                      <a16:colId xmlns:a16="http://schemas.microsoft.com/office/drawing/2014/main" val="20000"/>
                    </a:ext>
                  </a:extLst>
                </a:gridCol>
                <a:gridCol w="1199749">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2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Nombre d’événements pour 100 patients-années</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lvl1pPr eaLnBrk="0" hangingPunct="0">
                        <a:spcBef>
                          <a:spcPts val="900"/>
                        </a:spcBef>
                        <a:defRPr sz="1400">
                          <a:solidFill>
                            <a:srgbClr val="293E6B"/>
                          </a:solidFill>
                          <a:latin typeface="Arial" pitchFamily="34" charset="0"/>
                          <a:ea typeface="ヒラギノ角ゴ Pro W3"/>
                          <a:cs typeface="ヒラギノ角ゴ Pro W3"/>
                        </a:defRPr>
                      </a:lvl1pPr>
                      <a:lvl2pPr marL="742950" indent="-285750" eaLnBrk="0" hangingPunct="0">
                        <a:spcBef>
                          <a:spcPts val="900"/>
                        </a:spcBef>
                        <a:buFont typeface="Arial" pitchFamily="34" charset="0"/>
                        <a:defRPr sz="1400">
                          <a:solidFill>
                            <a:srgbClr val="293E6B"/>
                          </a:solidFill>
                          <a:latin typeface="Arial" pitchFamily="34" charset="0"/>
                          <a:ea typeface="ヒラギノ角ゴ Pro W3"/>
                          <a:cs typeface="ヒラギノ角ゴ Pro W3"/>
                        </a:defRPr>
                      </a:lvl2pPr>
                      <a:lvl3pPr marL="1143000" indent="-228600" eaLnBrk="0" hangingPunct="0">
                        <a:spcBef>
                          <a:spcPts val="600"/>
                        </a:spcBef>
                        <a:defRPr sz="1200">
                          <a:solidFill>
                            <a:srgbClr val="293E6B"/>
                          </a:solidFill>
                          <a:latin typeface="Arial" pitchFamily="34" charset="0"/>
                          <a:ea typeface="ヒラギノ角ゴ Pro W3"/>
                          <a:cs typeface="ヒラギノ角ゴ Pro W3"/>
                        </a:defRPr>
                      </a:lvl3pPr>
                      <a:lvl4pPr marL="16002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4pPr>
                      <a:lvl5pPr marL="20574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5pPr>
                      <a:lvl6pPr marL="25146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6pPr>
                      <a:lvl7pPr marL="29718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7pPr>
                      <a:lvl8pPr marL="34290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8pPr>
                      <a:lvl9pPr marL="38862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 / embolie systémique</a:t>
                      </a:r>
                      <a:r>
                        <a:rPr kumimoji="0" lang="fr-CA" altLang="en-US" sz="1600" b="1" i="0" u="none" strike="noStrike" cap="none" normalizeH="0" baseline="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800" b="1" i="0" u="none" strike="noStrike" cap="none" normalizeH="0" baseline="0" noProof="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800" b="1" i="0" u="none" strike="noStrike" cap="none" normalizeH="0" baseline="0" noProof="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Hémorragie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fr-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 30-49 mL/min</a:t>
                      </a:r>
                      <a:r>
                        <a:rPr kumimoji="0" lang="fr-CA" altLang="en-US" sz="1600" b="0" i="0" u="none" strike="noStrike" cap="none" normalizeH="0" baseline="3000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67" name="Grouper 44">
            <a:extLst>
              <a:ext uri="{FF2B5EF4-FFF2-40B4-BE49-F238E27FC236}">
                <a16:creationId xmlns:a16="http://schemas.microsoft.com/office/drawing/2014/main" id="{D08FB48E-6154-4676-B73B-E0937A3B6B59}"/>
              </a:ext>
            </a:extLst>
          </p:cNvPr>
          <p:cNvGrpSpPr>
            <a:grpSpLocks/>
          </p:cNvGrpSpPr>
          <p:nvPr/>
        </p:nvGrpSpPr>
        <p:grpSpPr bwMode="auto">
          <a:xfrm>
            <a:off x="5346838" y="2383964"/>
            <a:ext cx="2547688" cy="3354803"/>
            <a:chOff x="4554517" y="2528030"/>
            <a:chExt cx="2547794" cy="3400696"/>
          </a:xfrm>
        </p:grpSpPr>
        <p:sp>
          <p:nvSpPr>
            <p:cNvPr id="68" name="Rectangle 31">
              <a:extLst>
                <a:ext uri="{FF2B5EF4-FFF2-40B4-BE49-F238E27FC236}">
                  <a16:creationId xmlns:a16="http://schemas.microsoft.com/office/drawing/2014/main" id="{3A8FCAB6-A0D4-4441-BE0A-072626767B9C}"/>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75CB6415-8A66-4A50-962F-C21FA3CE6884}"/>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515CE60E-EA71-4EBB-9AF0-55D233B58316}"/>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5">
              <a:extLst>
                <a:ext uri="{FF2B5EF4-FFF2-40B4-BE49-F238E27FC236}">
                  <a16:creationId xmlns:a16="http://schemas.microsoft.com/office/drawing/2014/main" id="{99E71FF6-1032-4DBD-A81D-EC3120707ACE}"/>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Line 27">
              <a:extLst>
                <a:ext uri="{FF2B5EF4-FFF2-40B4-BE49-F238E27FC236}">
                  <a16:creationId xmlns:a16="http://schemas.microsoft.com/office/drawing/2014/main" id="{5426075A-FF2E-494B-B237-0F4830173797}"/>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Line 28">
              <a:extLst>
                <a:ext uri="{FF2B5EF4-FFF2-40B4-BE49-F238E27FC236}">
                  <a16:creationId xmlns:a16="http://schemas.microsoft.com/office/drawing/2014/main" id="{3843C5DF-75A7-41F4-BA26-7EA3D5D7D7BC}"/>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Rectangle 30">
              <a:extLst>
                <a:ext uri="{FF2B5EF4-FFF2-40B4-BE49-F238E27FC236}">
                  <a16:creationId xmlns:a16="http://schemas.microsoft.com/office/drawing/2014/main" id="{394C3EE6-5277-4D83-8CBD-D54874CEC8A0}"/>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133" name="Line 27">
              <a:extLst>
                <a:ext uri="{FF2B5EF4-FFF2-40B4-BE49-F238E27FC236}">
                  <a16:creationId xmlns:a16="http://schemas.microsoft.com/office/drawing/2014/main" id="{0873D265-68C0-4BFB-88DD-6028D4331330}"/>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Line 27">
              <a:extLst>
                <a:ext uri="{FF2B5EF4-FFF2-40B4-BE49-F238E27FC236}">
                  <a16:creationId xmlns:a16="http://schemas.microsoft.com/office/drawing/2014/main" id="{E26F6B7B-8972-4BD1-B62C-163602631864}"/>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30">
              <a:extLst>
                <a:ext uri="{FF2B5EF4-FFF2-40B4-BE49-F238E27FC236}">
                  <a16:creationId xmlns:a16="http://schemas.microsoft.com/office/drawing/2014/main" id="{D9DBC578-9100-44FD-8B60-951D3E2A5818}"/>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136" name="Line 5">
              <a:extLst>
                <a:ext uri="{FF2B5EF4-FFF2-40B4-BE49-F238E27FC236}">
                  <a16:creationId xmlns:a16="http://schemas.microsoft.com/office/drawing/2014/main" id="{1E8DC349-9FE8-41B7-B3EE-D692B554FA20}"/>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7" name="Grouper 91">
            <a:extLst>
              <a:ext uri="{FF2B5EF4-FFF2-40B4-BE49-F238E27FC236}">
                <a16:creationId xmlns:a16="http://schemas.microsoft.com/office/drawing/2014/main" id="{CD1E7E7A-721F-436F-98D9-D4211499A67E}"/>
              </a:ext>
            </a:extLst>
          </p:cNvPr>
          <p:cNvGrpSpPr>
            <a:grpSpLocks/>
          </p:cNvGrpSpPr>
          <p:nvPr/>
        </p:nvGrpSpPr>
        <p:grpSpPr bwMode="auto">
          <a:xfrm>
            <a:off x="6166160" y="3561248"/>
            <a:ext cx="450765" cy="110695"/>
            <a:chOff x="5908145" y="5087961"/>
            <a:chExt cx="450877" cy="110678"/>
          </a:xfrm>
          <a:solidFill>
            <a:srgbClr val="183059"/>
          </a:solidFill>
        </p:grpSpPr>
        <p:sp>
          <p:nvSpPr>
            <p:cNvPr id="138" name="Line 37">
              <a:extLst>
                <a:ext uri="{FF2B5EF4-FFF2-40B4-BE49-F238E27FC236}">
                  <a16:creationId xmlns:a16="http://schemas.microsoft.com/office/drawing/2014/main" id="{9FD3266D-38FF-4DBC-97C8-B5F8F19C6435}"/>
                </a:ext>
              </a:extLst>
            </p:cNvPr>
            <p:cNvSpPr>
              <a:spLocks noChangeShapeType="1"/>
            </p:cNvSpPr>
            <p:nvPr/>
          </p:nvSpPr>
          <p:spPr bwMode="auto">
            <a:xfrm>
              <a:off x="5908145" y="5143300"/>
              <a:ext cx="450877"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9" name="Oval 41">
              <a:extLst>
                <a:ext uri="{FF2B5EF4-FFF2-40B4-BE49-F238E27FC236}">
                  <a16:creationId xmlns:a16="http://schemas.microsoft.com/office/drawing/2014/main" id="{903C0F72-909C-451E-9B9B-DAC35DC6BF9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0" name="Grouper 161">
            <a:extLst>
              <a:ext uri="{FF2B5EF4-FFF2-40B4-BE49-F238E27FC236}">
                <a16:creationId xmlns:a16="http://schemas.microsoft.com/office/drawing/2014/main" id="{F34844B2-CEC0-4ABC-A5EF-D074C85D4206}"/>
              </a:ext>
            </a:extLst>
          </p:cNvPr>
          <p:cNvGrpSpPr>
            <a:grpSpLocks/>
          </p:cNvGrpSpPr>
          <p:nvPr/>
        </p:nvGrpSpPr>
        <p:grpSpPr bwMode="auto">
          <a:xfrm>
            <a:off x="6178995" y="3955288"/>
            <a:ext cx="772552" cy="110695"/>
            <a:chOff x="5819017" y="5087961"/>
            <a:chExt cx="772745" cy="110678"/>
          </a:xfrm>
          <a:solidFill>
            <a:srgbClr val="183059"/>
          </a:solidFill>
        </p:grpSpPr>
        <p:sp>
          <p:nvSpPr>
            <p:cNvPr id="141" name="Line 37">
              <a:extLst>
                <a:ext uri="{FF2B5EF4-FFF2-40B4-BE49-F238E27FC236}">
                  <a16:creationId xmlns:a16="http://schemas.microsoft.com/office/drawing/2014/main" id="{C8BDA3CD-5B32-497B-A1A3-94D4A4B614D5}"/>
                </a:ext>
              </a:extLst>
            </p:cNvPr>
            <p:cNvSpPr>
              <a:spLocks noChangeShapeType="1"/>
            </p:cNvSpPr>
            <p:nvPr/>
          </p:nvSpPr>
          <p:spPr bwMode="auto">
            <a:xfrm>
              <a:off x="5819017" y="5143300"/>
              <a:ext cx="77274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2" name="Oval 41">
              <a:extLst>
                <a:ext uri="{FF2B5EF4-FFF2-40B4-BE49-F238E27FC236}">
                  <a16:creationId xmlns:a16="http://schemas.microsoft.com/office/drawing/2014/main" id="{07E0A296-93A7-4C99-8AAA-89AC1EC9B192}"/>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3" name="Grouper 167">
            <a:extLst>
              <a:ext uri="{FF2B5EF4-FFF2-40B4-BE49-F238E27FC236}">
                <a16:creationId xmlns:a16="http://schemas.microsoft.com/office/drawing/2014/main" id="{52EE69C5-4D93-4B3E-BDB5-F84D9011EFEA}"/>
              </a:ext>
            </a:extLst>
          </p:cNvPr>
          <p:cNvGrpSpPr>
            <a:grpSpLocks/>
          </p:cNvGrpSpPr>
          <p:nvPr/>
        </p:nvGrpSpPr>
        <p:grpSpPr bwMode="auto">
          <a:xfrm>
            <a:off x="6543468" y="4787424"/>
            <a:ext cx="332751" cy="110695"/>
            <a:chOff x="5899130" y="5087961"/>
            <a:chExt cx="332834" cy="110678"/>
          </a:xfrm>
          <a:solidFill>
            <a:srgbClr val="1B1A5A"/>
          </a:solidFill>
        </p:grpSpPr>
        <p:sp>
          <p:nvSpPr>
            <p:cNvPr id="144" name="Line 37">
              <a:extLst>
                <a:ext uri="{FF2B5EF4-FFF2-40B4-BE49-F238E27FC236}">
                  <a16:creationId xmlns:a16="http://schemas.microsoft.com/office/drawing/2014/main" id="{498B95FD-7B6C-4177-9BBC-B127F4DB6A65}"/>
                </a:ext>
              </a:extLst>
            </p:cNvPr>
            <p:cNvSpPr>
              <a:spLocks noChangeShapeType="1"/>
            </p:cNvSpPr>
            <p:nvPr/>
          </p:nvSpPr>
          <p:spPr bwMode="auto">
            <a:xfrm>
              <a:off x="5899130" y="5143300"/>
              <a:ext cx="332834" cy="0"/>
            </a:xfrm>
            <a:prstGeom prst="line">
              <a:avLst/>
            </a:prstGeom>
            <a:grpFill/>
            <a:ln w="25400">
              <a:solidFill>
                <a:srgbClr val="1B1A5A"/>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5" name="Oval 41">
              <a:extLst>
                <a:ext uri="{FF2B5EF4-FFF2-40B4-BE49-F238E27FC236}">
                  <a16:creationId xmlns:a16="http://schemas.microsoft.com/office/drawing/2014/main" id="{0CF35B07-60DE-46D3-AF59-929B95F61416}"/>
                </a:ext>
              </a:extLst>
            </p:cNvPr>
            <p:cNvSpPr>
              <a:spLocks noChangeAspect="1" noChangeArrowheads="1"/>
            </p:cNvSpPr>
            <p:nvPr/>
          </p:nvSpPr>
          <p:spPr bwMode="auto">
            <a:xfrm>
              <a:off x="6036046" y="5087961"/>
              <a:ext cx="114799" cy="110678"/>
            </a:xfrm>
            <a:prstGeom prst="ellipse">
              <a:avLst/>
            </a:prstGeom>
            <a:grpFill/>
            <a:ln w="9525" algn="ctr">
              <a:solidFill>
                <a:srgbClr val="1B1A5A"/>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6" name="Grouper 170">
            <a:extLst>
              <a:ext uri="{FF2B5EF4-FFF2-40B4-BE49-F238E27FC236}">
                <a16:creationId xmlns:a16="http://schemas.microsoft.com/office/drawing/2014/main" id="{53DAD899-ED90-4C8D-8C04-4262D4C294F3}"/>
              </a:ext>
            </a:extLst>
          </p:cNvPr>
          <p:cNvGrpSpPr>
            <a:grpSpLocks/>
          </p:cNvGrpSpPr>
          <p:nvPr/>
        </p:nvGrpSpPr>
        <p:grpSpPr bwMode="auto">
          <a:xfrm>
            <a:off x="6339839" y="5145861"/>
            <a:ext cx="536375" cy="110695"/>
            <a:chOff x="5898586" y="5087961"/>
            <a:chExt cx="536509" cy="110678"/>
          </a:xfrm>
          <a:solidFill>
            <a:srgbClr val="183059"/>
          </a:solidFill>
        </p:grpSpPr>
        <p:sp>
          <p:nvSpPr>
            <p:cNvPr id="147" name="Line 37">
              <a:extLst>
                <a:ext uri="{FF2B5EF4-FFF2-40B4-BE49-F238E27FC236}">
                  <a16:creationId xmlns:a16="http://schemas.microsoft.com/office/drawing/2014/main" id="{C0898B64-355E-40AD-A2DA-1730C947815F}"/>
                </a:ext>
              </a:extLst>
            </p:cNvPr>
            <p:cNvSpPr>
              <a:spLocks noChangeShapeType="1"/>
            </p:cNvSpPr>
            <p:nvPr/>
          </p:nvSpPr>
          <p:spPr bwMode="auto">
            <a:xfrm>
              <a:off x="5898586" y="5143300"/>
              <a:ext cx="536509"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8" name="Oval 41">
              <a:extLst>
                <a:ext uri="{FF2B5EF4-FFF2-40B4-BE49-F238E27FC236}">
                  <a16:creationId xmlns:a16="http://schemas.microsoft.com/office/drawing/2014/main" id="{A354AFED-0FAD-463D-8B02-C08D72F3239D}"/>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sp>
        <p:nvSpPr>
          <p:cNvPr id="149" name="Text Box 84">
            <a:extLst>
              <a:ext uri="{FF2B5EF4-FFF2-40B4-BE49-F238E27FC236}">
                <a16:creationId xmlns:a16="http://schemas.microsoft.com/office/drawing/2014/main" id="{6D132917-F6D7-4073-A0AC-0D9E1AD4487A}"/>
              </a:ext>
            </a:extLst>
          </p:cNvPr>
          <p:cNvSpPr txBox="1">
            <a:spLocks noChangeArrowheads="1"/>
          </p:cNvSpPr>
          <p:nvPr/>
        </p:nvSpPr>
        <p:spPr bwMode="auto">
          <a:xfrm>
            <a:off x="5176422" y="5815470"/>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rPr>
              <a:t>Supériorité du rivaroxaban</a:t>
            </a:r>
          </a:p>
        </p:txBody>
      </p:sp>
      <p:sp>
        <p:nvSpPr>
          <p:cNvPr id="150" name="Text Box 84">
            <a:extLst>
              <a:ext uri="{FF2B5EF4-FFF2-40B4-BE49-F238E27FC236}">
                <a16:creationId xmlns:a16="http://schemas.microsoft.com/office/drawing/2014/main" id="{045EC05D-5F8F-41CF-ACA0-FAA0F1325C78}"/>
              </a:ext>
            </a:extLst>
          </p:cNvPr>
          <p:cNvSpPr txBox="1">
            <a:spLocks noChangeArrowheads="1"/>
          </p:cNvSpPr>
          <p:nvPr/>
        </p:nvSpPr>
        <p:spPr bwMode="auto">
          <a:xfrm>
            <a:off x="6666261" y="582041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a:solidFill>
                  <a:srgbClr val="5BCCDF"/>
                </a:solidFill>
                <a:effectLst/>
                <a:latin typeface="Arial Narrow" panose="020B0606020202030204" pitchFamily="34" charset="0"/>
                <a:ea typeface="Lato" panose="020F0502020204030203" pitchFamily="34" charset="0"/>
                <a:cs typeface="Lato" panose="020F0502020204030203" pitchFamily="34" charset="0"/>
              </a:rPr>
              <a:t>Supériorité de la warfarine</a:t>
            </a:r>
          </a:p>
        </p:txBody>
      </p:sp>
      <p:sp>
        <p:nvSpPr>
          <p:cNvPr id="151" name="Rectangle 150">
            <a:extLst>
              <a:ext uri="{FF2B5EF4-FFF2-40B4-BE49-F238E27FC236}">
                <a16:creationId xmlns:a16="http://schemas.microsoft.com/office/drawing/2014/main" id="{7ADF5080-1523-4512-A3B3-6F7F72E7BD15}"/>
              </a:ext>
            </a:extLst>
          </p:cNvPr>
          <p:cNvSpPr/>
          <p:nvPr/>
        </p:nvSpPr>
        <p:spPr>
          <a:xfrm>
            <a:off x="542234" y="5738767"/>
            <a:ext cx="962123" cy="338554"/>
          </a:xfrm>
          <a:prstGeom prst="rect">
            <a:avLst/>
          </a:prstGeom>
        </p:spPr>
        <p:txBody>
          <a:bodyPr wrap="none">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14 264</a:t>
            </a:r>
          </a:p>
        </p:txBody>
      </p:sp>
      <p:sp>
        <p:nvSpPr>
          <p:cNvPr id="152" name="Line 43">
            <a:extLst>
              <a:ext uri="{FF2B5EF4-FFF2-40B4-BE49-F238E27FC236}">
                <a16:creationId xmlns:a16="http://schemas.microsoft.com/office/drawing/2014/main" id="{7CDBFEA6-F343-452F-B7C1-F11FE0C172EB}"/>
              </a:ext>
            </a:extLst>
          </p:cNvPr>
          <p:cNvSpPr>
            <a:spLocks noChangeShapeType="1"/>
          </p:cNvSpPr>
          <p:nvPr>
            <p:custDataLst>
              <p:tags r:id="rId1"/>
            </p:custDataLst>
          </p:nvPr>
        </p:nvSpPr>
        <p:spPr bwMode="auto">
          <a:xfrm flipH="1">
            <a:off x="5392888" y="5779385"/>
            <a:ext cx="1188720" cy="0"/>
          </a:xfrm>
          <a:prstGeom prst="line">
            <a:avLst/>
          </a:prstGeom>
          <a:noFill/>
          <a:ln w="25400">
            <a:solidFill>
              <a:srgbClr val="183059"/>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53" name="Line 44">
            <a:extLst>
              <a:ext uri="{FF2B5EF4-FFF2-40B4-BE49-F238E27FC236}">
                <a16:creationId xmlns:a16="http://schemas.microsoft.com/office/drawing/2014/main" id="{583C31B1-EDF7-4EE1-A52E-1DCD881F4E72}"/>
              </a:ext>
            </a:extLst>
          </p:cNvPr>
          <p:cNvSpPr>
            <a:spLocks noChangeShapeType="1"/>
          </p:cNvSpPr>
          <p:nvPr>
            <p:custDataLst>
              <p:tags r:id="rId2"/>
            </p:custDataLst>
          </p:nvPr>
        </p:nvSpPr>
        <p:spPr bwMode="auto">
          <a:xfrm>
            <a:off x="6699399" y="5779385"/>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38" name="4E92DA43-5712-40E9-AFDC-2C1062C78C6F" descr="7646DFF2-B812-4635-AA57-5171E34E5A45@chrc">
            <a:extLst>
              <a:ext uri="{FF2B5EF4-FFF2-40B4-BE49-F238E27FC236}">
                <a16:creationId xmlns:a16="http://schemas.microsoft.com/office/drawing/2014/main" id="{E77319B2-DE9B-4908-97EC-54DF1E57F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2620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085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looking at the camera&#10;&#10;Description automatically generated">
            <a:extLst>
              <a:ext uri="{FF2B5EF4-FFF2-40B4-BE49-F238E27FC236}">
                <a16:creationId xmlns:a16="http://schemas.microsoft.com/office/drawing/2014/main" id="{C9AFD7AA-1A5A-4D7A-96EF-29C48F20CD8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809970" y="-190332"/>
            <a:ext cx="4312938" cy="648665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CA" sz="4800" b="1" dirty="0" err="1">
                <a:solidFill>
                  <a:srgbClr val="23334E"/>
                </a:solidFill>
                <a:latin typeface="Arial Narrow" panose="020B0606020202030204" pitchFamily="34" charset="0"/>
                <a:cs typeface="Aharoni" panose="02010803020104030203" pitchFamily="2" charset="-79"/>
              </a:rPr>
              <a:t>Cas</a:t>
            </a:r>
            <a:r>
              <a:rPr lang="en-CA" sz="4800" b="1" dirty="0">
                <a:solidFill>
                  <a:srgbClr val="23334E"/>
                </a:solidFill>
                <a:latin typeface="Arial Narrow" panose="020B0606020202030204" pitchFamily="34" charset="0"/>
                <a:cs typeface="Aharoni" panose="02010803020104030203" pitchFamily="2" charset="-79"/>
              </a:rPr>
              <a:t> </a:t>
            </a:r>
            <a:r>
              <a:rPr lang="en-US" sz="4800" b="1" dirty="0">
                <a:solidFill>
                  <a:srgbClr val="23334E"/>
                </a:solidFill>
                <a:latin typeface="Arial Narrow" pitchFamily="34" charset="0"/>
              </a:rPr>
              <a:t>n</a:t>
            </a:r>
            <a:r>
              <a:rPr lang="fr-FR" sz="4800" b="1" baseline="30000" dirty="0">
                <a:solidFill>
                  <a:srgbClr val="23334E"/>
                </a:solidFill>
                <a:latin typeface="Arial Narrow" pitchFamily="34" charset="0"/>
              </a:rPr>
              <a:t>o </a:t>
            </a:r>
            <a:r>
              <a:rPr lang="en-CA" sz="4800" b="1" dirty="0">
                <a:solidFill>
                  <a:srgbClr val="23334E"/>
                </a:solidFill>
                <a:latin typeface="Arial Narrow" panose="020B0606020202030204" pitchFamily="34" charset="0"/>
                <a:cs typeface="Aharoni" panose="02010803020104030203" pitchFamily="2" charset="-79"/>
              </a:rPr>
              <a:t>9</a:t>
            </a:r>
            <a:endParaRPr lang="en-US" sz="4800" b="1" dirty="0">
              <a:solidFill>
                <a:srgbClr val="23334E"/>
              </a:solidFill>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2567143"/>
            <a:ext cx="9144000" cy="219456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184706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324167"/>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43544" y="3232048"/>
            <a:ext cx="9073455" cy="138499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Vous avez prescrit l’apixaban 2,5 mg BID à Jean Bella du fait qu’elle </a:t>
            </a:r>
            <a:r>
              <a:rPr lang="fr-FR" sz="2800" b="1" dirty="0">
                <a:solidFill>
                  <a:prstClr val="white">
                    <a:lumMod val="95000"/>
                  </a:prstClr>
                </a:solidFill>
                <a:latin typeface="Arial Narrow" panose="020B0606020202030204" pitchFamily="34" charset="0"/>
                <a:cs typeface="Candara"/>
              </a:rPr>
              <a:t>répond à deux des critères ABC </a:t>
            </a:r>
            <a:r>
              <a:rPr kumimoji="0" lang="fr-FR"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Elle est âgée de 84 ans et son poids est de 58 kg</a:t>
            </a:r>
            <a:endParaRPr kumimoji="0" lang="fr-FR" sz="28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82534C07-FE75-4108-8CCC-F55629FA2D09}"/>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90152"/>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150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955565" y="1252631"/>
            <a:ext cx="8249696"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1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Que se passerait-il si le poids</a:t>
            </a:r>
            <a:r>
              <a:rPr kumimoji="0" lang="fr-CA" sz="31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de </a:t>
            </a:r>
            <a:r>
              <a:rPr kumimoji="0" lang="fr-CA" sz="31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Jean Bella augmentait à 68 kg. </a:t>
            </a:r>
            <a:r>
              <a:rPr lang="fr-CA" sz="3100" b="1" dirty="0">
                <a:solidFill>
                  <a:prstClr val="white">
                    <a:lumMod val="95000"/>
                  </a:prstClr>
                </a:solidFill>
                <a:latin typeface="Arial Narrow" panose="020B0606020202030204" pitchFamily="34" charset="0"/>
                <a:cs typeface="Candara"/>
              </a:rPr>
              <a:t>Maintiendriez-vous cette dose</a:t>
            </a:r>
            <a:r>
              <a:rPr kumimoji="0" lang="fr-CA" sz="31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A" sz="36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 l’une des options</a:t>
            </a:r>
            <a:r>
              <a:rPr kumimoji="0" lang="fr-CA" sz="3600" b="1" i="1" u="none" strike="noStrike" kern="1200" cap="none" spc="0" normalizeH="0" noProof="0" dirty="0">
                <a:ln>
                  <a:noFill/>
                </a:ln>
                <a:solidFill>
                  <a:srgbClr val="23334E"/>
                </a:solidFill>
                <a:effectLst/>
                <a:uLnTx/>
                <a:uFillTx/>
                <a:latin typeface="Arial Narrow" panose="020B0606020202030204" pitchFamily="34" charset="0"/>
                <a:cs typeface="Aharoni" panose="02010803020104030203" pitchFamily="2" charset="-79"/>
              </a:rPr>
              <a:t> </a:t>
            </a:r>
            <a:r>
              <a:rPr lang="fr-CA" sz="3600" b="1" i="1" dirty="0">
                <a:solidFill>
                  <a:srgbClr val="23334E"/>
                </a:solidFill>
                <a:latin typeface="Arial Narrow" panose="020B0606020202030204" pitchFamily="34" charset="0"/>
                <a:cs typeface="Aharoni" panose="02010803020104030203" pitchFamily="2" charset="-79"/>
              </a:rPr>
              <a:t>suivantes</a:t>
            </a:r>
            <a:endParaRPr kumimoji="0" lang="fr-CA" sz="36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A"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3200" b="1" dirty="0">
                <a:solidFill>
                  <a:prstClr val="black"/>
                </a:solidFill>
                <a:latin typeface="Arial Narrow" panose="020B0606020202030204" pitchFamily="34" charset="0"/>
                <a:ea typeface="Lato" panose="020F0502020204030203" pitchFamily="34" charset="0"/>
                <a:cs typeface="Lato" panose="020F0502020204030203" pitchFamily="34" charset="0"/>
              </a:rPr>
              <a:t>Oui, je maintiendrais la dose d’apixaban de 2,5 mg </a:t>
            </a:r>
            <a:r>
              <a:rPr lang="fr-CA" sz="3200" b="1" dirty="0" err="1">
                <a:solidFill>
                  <a:prstClr val="black"/>
                </a:solidFill>
                <a:latin typeface="Arial Narrow" panose="020B0606020202030204" pitchFamily="34" charset="0"/>
                <a:ea typeface="Lato" panose="020F0502020204030203" pitchFamily="34" charset="0"/>
                <a:cs typeface="Lato" panose="020F0502020204030203" pitchFamily="34" charset="0"/>
              </a:rPr>
              <a:t>bid</a:t>
            </a:r>
            <a:r>
              <a:rPr lang="fr-CA" sz="3200" b="1" dirty="0">
                <a:solidFill>
                  <a:prstClr val="black"/>
                </a:solidFill>
                <a:latin typeface="Arial Narrow" panose="020B0606020202030204" pitchFamily="34" charset="0"/>
                <a:ea typeface="Lato" panose="020F0502020204030203" pitchFamily="34" charset="0"/>
                <a:cs typeface="Lato" panose="020F0502020204030203" pitchFamily="34" charset="0"/>
              </a:rPr>
              <a:t> (plus sûre)</a:t>
            </a:r>
          </a:p>
          <a:p>
            <a:pPr marL="914400" lvl="1" indent="-457200" algn="l" defTabSz="914377">
              <a:lnSpc>
                <a:spcPct val="100000"/>
              </a:lnSpc>
              <a:spcBef>
                <a:spcPts val="600"/>
              </a:spcBef>
              <a:buFont typeface="+mj-lt"/>
              <a:buAutoNum type="arabicPeriod"/>
            </a:pPr>
            <a:r>
              <a:rPr lang="fr-CA" sz="3200" b="1" dirty="0">
                <a:solidFill>
                  <a:prstClr val="black"/>
                </a:solidFill>
                <a:latin typeface="Arial Narrow" panose="020B0606020202030204" pitchFamily="34" charset="0"/>
                <a:ea typeface="Lato" panose="020F0502020204030203" pitchFamily="34" charset="0"/>
                <a:cs typeface="Lato" panose="020F0502020204030203" pitchFamily="34" charset="0"/>
              </a:rPr>
              <a:t>Non, j’augmenterais la dose à 5 mg </a:t>
            </a:r>
            <a:r>
              <a:rPr lang="fr-CA" sz="3200" b="1" dirty="0" err="1">
                <a:solidFill>
                  <a:prstClr val="black"/>
                </a:solidFill>
                <a:latin typeface="Arial Narrow" panose="020B0606020202030204" pitchFamily="34" charset="0"/>
                <a:ea typeface="Lato" panose="020F0502020204030203" pitchFamily="34" charset="0"/>
                <a:cs typeface="Lato" panose="020F0502020204030203" pitchFamily="34" charset="0"/>
              </a:rPr>
              <a:t>bid</a:t>
            </a:r>
            <a:endParaRPr lang="fr-CA" sz="32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3200" b="1" dirty="0">
                <a:solidFill>
                  <a:prstClr val="black"/>
                </a:solidFill>
                <a:latin typeface="Arial Narrow" panose="020B0606020202030204" pitchFamily="34" charset="0"/>
                <a:ea typeface="Lato" panose="020F0502020204030203" pitchFamily="34" charset="0"/>
                <a:cs typeface="Lato" panose="020F0502020204030203" pitchFamily="34" charset="0"/>
              </a:rPr>
              <a:t>Je demanderais les conseils d’un spécialiste</a:t>
            </a:r>
            <a:endParaRPr kumimoji="0" lang="fr-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C7B53374-C2EE-4B4A-8BD2-018E4D408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13463B8B-4A7C-4B24-A02D-DB335AB761D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6962" y="74386"/>
            <a:ext cx="1367490" cy="3079932"/>
          </a:xfrm>
          <a:prstGeom prst="rect">
            <a:avLst/>
          </a:prstGeom>
        </p:spPr>
      </p:pic>
    </p:spTree>
    <p:extLst>
      <p:ext uri="{BB962C8B-B14F-4D97-AF65-F5344CB8AC3E}">
        <p14:creationId xmlns:p14="http://schemas.microsoft.com/office/powerpoint/2010/main" val="109392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A2DD3259-D45C-4E96-A283-F290880707EC}"/>
              </a:ext>
            </a:extLst>
          </p:cNvPr>
          <p:cNvGraphicFramePr>
            <a:graphicFrameLocks noGrp="1"/>
          </p:cNvGraphicFramePr>
          <p:nvPr>
            <p:extLst>
              <p:ext uri="{D42A27DB-BD31-4B8C-83A1-F6EECF244321}">
                <p14:modId xmlns:p14="http://schemas.microsoft.com/office/powerpoint/2010/main" val="3603986887"/>
              </p:ext>
            </p:extLst>
          </p:nvPr>
        </p:nvGraphicFramePr>
        <p:xfrm>
          <a:off x="344384" y="1695802"/>
          <a:ext cx="7452768" cy="3217524"/>
        </p:xfrm>
        <a:graphic>
          <a:graphicData uri="http://schemas.openxmlformats.org/drawingml/2006/table">
            <a:tbl>
              <a:tblPr firstRow="1"/>
              <a:tblGrid>
                <a:gridCol w="2255054">
                  <a:extLst>
                    <a:ext uri="{9D8B030D-6E8A-4147-A177-3AD203B41FA5}">
                      <a16:colId xmlns:a16="http://schemas.microsoft.com/office/drawing/2014/main" val="20000"/>
                    </a:ext>
                  </a:extLst>
                </a:gridCol>
                <a:gridCol w="1251986">
                  <a:extLst>
                    <a:ext uri="{9D8B030D-6E8A-4147-A177-3AD203B41FA5}">
                      <a16:colId xmlns:a16="http://schemas.microsoft.com/office/drawing/2014/main" val="20001"/>
                    </a:ext>
                  </a:extLst>
                </a:gridCol>
                <a:gridCol w="1251986">
                  <a:extLst>
                    <a:ext uri="{9D8B030D-6E8A-4147-A177-3AD203B41FA5}">
                      <a16:colId xmlns:a16="http://schemas.microsoft.com/office/drawing/2014/main" val="20002"/>
                    </a:ext>
                  </a:extLst>
                </a:gridCol>
                <a:gridCol w="1441756">
                  <a:extLst>
                    <a:ext uri="{9D8B030D-6E8A-4147-A177-3AD203B41FA5}">
                      <a16:colId xmlns:a16="http://schemas.microsoft.com/office/drawing/2014/main" val="20003"/>
                    </a:ext>
                  </a:extLst>
                </a:gridCol>
                <a:gridCol w="1251986">
                  <a:extLst>
                    <a:ext uri="{9D8B030D-6E8A-4147-A177-3AD203B41FA5}">
                      <a16:colId xmlns:a16="http://schemas.microsoft.com/office/drawing/2014/main" val="20004"/>
                    </a:ext>
                  </a:extLst>
                </a:gridCol>
              </a:tblGrid>
              <a:tr h="64299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r>
                        <a:rPr lang="fr-FR" sz="1800" noProof="0" dirty="0">
                          <a:solidFill>
                            <a:srgbClr val="1B1A5A"/>
                          </a:solidFill>
                          <a:latin typeface="Arial Narrow" pitchFamily="34" charset="0"/>
                        </a:rPr>
                        <a:t>Sous-groupe</a:t>
                      </a:r>
                      <a:endParaRPr lang="fr-FR" sz="1800" b="1" noProof="0" dirty="0">
                        <a:solidFill>
                          <a:srgbClr val="1B1A5A"/>
                        </a:solidFill>
                        <a:latin typeface="Arial Narrow"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fr-FR" sz="1800" noProof="0" dirty="0">
                          <a:solidFill>
                            <a:srgbClr val="1B1A5A"/>
                          </a:solidFill>
                          <a:latin typeface="Arial Narrow" pitchFamily="34" charset="0"/>
                        </a:rPr>
                        <a:t>Apixaban</a:t>
                      </a:r>
                      <a:br>
                        <a:rPr lang="fr-FR" sz="1800" noProof="0" dirty="0">
                          <a:solidFill>
                            <a:srgbClr val="1B1A5A"/>
                          </a:solidFill>
                          <a:latin typeface="Arial Narrow" pitchFamily="34" charset="0"/>
                        </a:rPr>
                      </a:br>
                      <a:r>
                        <a:rPr lang="fr-FR" sz="1800" noProof="0" dirty="0">
                          <a:solidFill>
                            <a:srgbClr val="1B1A5A"/>
                          </a:solidFill>
                          <a:latin typeface="Arial Narrow" pitchFamily="34" charset="0"/>
                        </a:rPr>
                        <a:t>(%/an)</a:t>
                      </a:r>
                      <a:endParaRPr lang="fr-FR" sz="1800" b="1" noProof="0" dirty="0">
                        <a:solidFill>
                          <a:srgbClr val="1B1A5A"/>
                        </a:solidFill>
                        <a:latin typeface="Arial Narrow"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fr-FR" sz="1800" noProof="0" dirty="0">
                          <a:solidFill>
                            <a:srgbClr val="1B1A5A"/>
                          </a:solidFill>
                          <a:latin typeface="Arial Narrow" pitchFamily="34" charset="0"/>
                        </a:rPr>
                        <a:t>Warfarine</a:t>
                      </a:r>
                      <a:br>
                        <a:rPr lang="fr-FR" sz="1800" noProof="0" dirty="0">
                          <a:solidFill>
                            <a:srgbClr val="1B1A5A"/>
                          </a:solidFill>
                          <a:latin typeface="Arial Narrow" pitchFamily="34" charset="0"/>
                        </a:rPr>
                      </a:br>
                      <a:r>
                        <a:rPr lang="fr-FR" sz="1800" noProof="0" dirty="0">
                          <a:solidFill>
                            <a:srgbClr val="1B1A5A"/>
                          </a:solidFill>
                          <a:latin typeface="Arial Narrow" pitchFamily="34" charset="0"/>
                        </a:rPr>
                        <a:t>(%/an)</a:t>
                      </a:r>
                      <a:endParaRPr lang="fr-FR" sz="1800" b="1" noProof="0" dirty="0">
                        <a:solidFill>
                          <a:srgbClr val="1B1A5A"/>
                        </a:solidFill>
                        <a:latin typeface="Arial Narrow"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fr-FR" sz="1800" noProof="0" dirty="0">
                          <a:solidFill>
                            <a:srgbClr val="1B1A5A"/>
                          </a:solidFill>
                          <a:latin typeface="Arial Narrow" pitchFamily="34" charset="0"/>
                        </a:rPr>
                        <a:t>RRI</a:t>
                      </a:r>
                      <a:r>
                        <a:rPr lang="fr-FR" sz="1800" baseline="0" noProof="0" dirty="0">
                          <a:solidFill>
                            <a:srgbClr val="1B1A5A"/>
                          </a:solidFill>
                          <a:latin typeface="Arial Narrow" pitchFamily="34" charset="0"/>
                        </a:rPr>
                        <a:t> (IC à 95%)</a:t>
                      </a:r>
                      <a:endParaRPr lang="fr-FR" sz="1800" b="1" noProof="0" dirty="0">
                        <a:solidFill>
                          <a:srgbClr val="1B1A5A"/>
                        </a:solidFill>
                        <a:latin typeface="Arial Narrow"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endParaRPr lang="en-GB" sz="1800" dirty="0">
                        <a:solidFill>
                          <a:srgbClr val="1F497D"/>
                        </a:solidFill>
                        <a:latin typeface="Agency FB" panose="020B0503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82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800" noProof="0" dirty="0">
                          <a:solidFill>
                            <a:schemeClr val="tx1">
                              <a:lumMod val="85000"/>
                              <a:lumOff val="15000"/>
                            </a:schemeClr>
                          </a:solidFill>
                          <a:latin typeface="Arial Narrow" pitchFamily="34" charset="0"/>
                        </a:rPr>
                        <a:t>Aucun critère de RD</a:t>
                      </a:r>
                      <a:endParaRPr lang="fr-FR" sz="1800" b="0" noProof="0" dirty="0">
                        <a:solidFill>
                          <a:schemeClr val="tx1">
                            <a:lumMod val="85000"/>
                            <a:lumOff val="15000"/>
                          </a:schemeClr>
                        </a:solidFill>
                        <a:latin typeface="Arial Narrow"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204 (1,8)</a:t>
                      </a:r>
                      <a:endParaRPr lang="fr-FR" sz="1800" noProof="0" dirty="0">
                        <a:solidFill>
                          <a:schemeClr val="tx1">
                            <a:lumMod val="85000"/>
                            <a:lumOff val="15000"/>
                          </a:schemeClr>
                        </a:solidFill>
                        <a:latin typeface="Arial Narrow"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279 (2,5)</a:t>
                      </a:r>
                      <a:endParaRPr lang="fr-FR" sz="1800" noProof="0" dirty="0">
                        <a:solidFill>
                          <a:schemeClr val="tx1">
                            <a:lumMod val="85000"/>
                            <a:lumOff val="15000"/>
                          </a:schemeClr>
                        </a:solidFill>
                        <a:latin typeface="Arial Narrow"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0,7 (0,6–0,9)</a:t>
                      </a:r>
                      <a:endParaRPr lang="fr-FR" sz="1800" noProof="0" dirty="0">
                        <a:solidFill>
                          <a:schemeClr val="tx1">
                            <a:lumMod val="85000"/>
                            <a:lumOff val="15000"/>
                          </a:schemeClr>
                        </a:solidFill>
                        <a:latin typeface="Arial Narrow" pitchFamily="34" charset="0"/>
                      </a:endParaRPr>
                    </a:p>
                  </a:txBody>
                  <a:tcPr anchor="ct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1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800" noProof="0" dirty="0">
                          <a:solidFill>
                            <a:schemeClr val="tx1">
                              <a:lumMod val="85000"/>
                              <a:lumOff val="15000"/>
                            </a:schemeClr>
                          </a:solidFill>
                          <a:latin typeface="Arial Narrow" pitchFamily="34" charset="0"/>
                        </a:rPr>
                        <a:t>1</a:t>
                      </a:r>
                      <a:r>
                        <a:rPr lang="fr-FR" sz="1800" baseline="0" noProof="0" dirty="0">
                          <a:solidFill>
                            <a:schemeClr val="tx1">
                              <a:lumMod val="85000"/>
                              <a:lumOff val="15000"/>
                            </a:schemeClr>
                          </a:solidFill>
                          <a:latin typeface="Arial Narrow" pitchFamily="34" charset="0"/>
                        </a:rPr>
                        <a:t> critère de RD</a:t>
                      </a:r>
                      <a:endParaRPr lang="fr-FR" sz="1800" b="0" noProof="0" dirty="0">
                        <a:solidFill>
                          <a:schemeClr val="tx1">
                            <a:lumMod val="85000"/>
                            <a:lumOff val="15000"/>
                          </a:schemeClr>
                        </a:solidFill>
                        <a:latin typeface="Arial Narrow"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102 (3,2)</a:t>
                      </a:r>
                      <a:endParaRPr lang="fr-FR" sz="1800" noProof="0" dirty="0">
                        <a:solidFill>
                          <a:schemeClr val="tx1">
                            <a:lumMod val="85000"/>
                            <a:lumOff val="15000"/>
                          </a:schemeClr>
                        </a:solidFill>
                        <a:latin typeface="Arial Narrow"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145 (4,8)</a:t>
                      </a:r>
                      <a:endParaRPr lang="fr-FR" sz="1800" noProof="0" dirty="0">
                        <a:solidFill>
                          <a:schemeClr val="tx1">
                            <a:lumMod val="85000"/>
                            <a:lumOff val="15000"/>
                          </a:schemeClr>
                        </a:solidFill>
                        <a:latin typeface="Arial Narrow"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0,7 (0,5–0,9)</a:t>
                      </a:r>
                      <a:endParaRPr lang="fr-FR" sz="1800" noProof="0" dirty="0">
                        <a:solidFill>
                          <a:schemeClr val="tx1">
                            <a:lumMod val="85000"/>
                            <a:lumOff val="15000"/>
                          </a:schemeClr>
                        </a:solidFill>
                        <a:latin typeface="Arial Narrow" pitchFamily="34"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393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800" noProof="0" dirty="0">
                          <a:solidFill>
                            <a:schemeClr val="tx1">
                              <a:lumMod val="85000"/>
                              <a:lumOff val="15000"/>
                            </a:schemeClr>
                          </a:solidFill>
                          <a:latin typeface="Arial Narrow" pitchFamily="34" charset="0"/>
                        </a:rPr>
                        <a:t>Créatinine ≥ 1,5 mg/</a:t>
                      </a:r>
                      <a:r>
                        <a:rPr lang="fr-FR" sz="1800" noProof="0" dirty="0" err="1">
                          <a:solidFill>
                            <a:schemeClr val="tx1">
                              <a:lumMod val="85000"/>
                              <a:lumOff val="15000"/>
                            </a:schemeClr>
                          </a:solidFill>
                          <a:latin typeface="Arial Narrow" pitchFamily="34" charset="0"/>
                        </a:rPr>
                        <a:t>dL</a:t>
                      </a:r>
                      <a:endParaRPr lang="fr-FR" sz="1800" b="0" noProof="0" dirty="0">
                        <a:solidFill>
                          <a:schemeClr val="tx1">
                            <a:lumMod val="85000"/>
                            <a:lumOff val="15000"/>
                          </a:schemeClr>
                        </a:solidFill>
                        <a:latin typeface="Arial Narrow"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30 (4,2)</a:t>
                      </a:r>
                      <a:endParaRPr lang="fr-FR" sz="1800" noProof="0" dirty="0">
                        <a:solidFill>
                          <a:schemeClr val="tx1">
                            <a:lumMod val="85000"/>
                            <a:lumOff val="15000"/>
                          </a:schemeClr>
                        </a:solidFill>
                        <a:latin typeface="Arial Narrow"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40 (5,8)</a:t>
                      </a:r>
                      <a:endParaRPr lang="fr-FR" sz="1800" noProof="0" dirty="0">
                        <a:solidFill>
                          <a:schemeClr val="tx1">
                            <a:lumMod val="85000"/>
                            <a:lumOff val="15000"/>
                          </a:schemeClr>
                        </a:solidFill>
                        <a:latin typeface="Arial Narrow"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0,7 (0,5–1,2)</a:t>
                      </a:r>
                      <a:endParaRPr lang="fr-FR" sz="1800" noProof="0" dirty="0">
                        <a:solidFill>
                          <a:schemeClr val="tx1">
                            <a:lumMod val="85000"/>
                            <a:lumOff val="15000"/>
                          </a:schemeClr>
                        </a:solidFill>
                        <a:latin typeface="Arial Narrow"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67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800" u="none" strike="noStrike" kern="1200" baseline="0" noProof="0" dirty="0">
                          <a:solidFill>
                            <a:schemeClr val="tx1">
                              <a:lumMod val="85000"/>
                              <a:lumOff val="15000"/>
                            </a:schemeClr>
                          </a:solidFill>
                          <a:latin typeface="Arial Narrow" pitchFamily="34" charset="0"/>
                        </a:rPr>
                        <a:t>Poids corporel ≤ 60 kg</a:t>
                      </a:r>
                      <a:endParaRPr lang="fr-FR" sz="1800" b="0" noProof="0" dirty="0">
                        <a:solidFill>
                          <a:schemeClr val="tx1">
                            <a:lumMod val="85000"/>
                            <a:lumOff val="15000"/>
                          </a:schemeClr>
                        </a:solidFill>
                        <a:latin typeface="Arial Narrow"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26 (2,3)</a:t>
                      </a:r>
                      <a:endParaRPr lang="fr-FR" sz="1800" noProof="0" dirty="0">
                        <a:solidFill>
                          <a:schemeClr val="tx1">
                            <a:lumMod val="85000"/>
                            <a:lumOff val="15000"/>
                          </a:schemeClr>
                        </a:solidFill>
                        <a:latin typeface="Arial Narrow"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44 (4,0)</a:t>
                      </a:r>
                      <a:endParaRPr lang="fr-FR" sz="1800" noProof="0" dirty="0">
                        <a:solidFill>
                          <a:schemeClr val="tx1">
                            <a:lumMod val="85000"/>
                            <a:lumOff val="15000"/>
                          </a:schemeClr>
                        </a:solidFill>
                        <a:latin typeface="Arial Narrow"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0,6 (0,4–0,9)</a:t>
                      </a:r>
                      <a:endParaRPr lang="fr-FR" sz="1800" noProof="0" dirty="0">
                        <a:solidFill>
                          <a:schemeClr val="tx1">
                            <a:lumMod val="85000"/>
                            <a:lumOff val="15000"/>
                          </a:schemeClr>
                        </a:solidFill>
                        <a:latin typeface="Arial Narrow" pitchFamily="34" charset="0"/>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2442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800" u="none" strike="noStrike" kern="1200" baseline="0" noProof="0" dirty="0">
                          <a:solidFill>
                            <a:schemeClr val="tx1">
                              <a:lumMod val="85000"/>
                              <a:lumOff val="15000"/>
                            </a:schemeClr>
                          </a:solidFill>
                          <a:latin typeface="Arial Narrow" pitchFamily="34" charset="0"/>
                        </a:rPr>
                        <a:t>Âge ≥ 80 ans</a:t>
                      </a:r>
                      <a:endParaRPr lang="fr-FR" sz="1800" b="0" noProof="0" dirty="0">
                        <a:solidFill>
                          <a:schemeClr val="tx1">
                            <a:lumMod val="85000"/>
                            <a:lumOff val="15000"/>
                          </a:schemeClr>
                        </a:solidFill>
                        <a:latin typeface="Arial Narrow"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46 (3,5)</a:t>
                      </a:r>
                      <a:endParaRPr lang="fr-FR" sz="1800" noProof="0" dirty="0">
                        <a:solidFill>
                          <a:schemeClr val="tx1">
                            <a:lumMod val="85000"/>
                            <a:lumOff val="15000"/>
                          </a:schemeClr>
                        </a:solidFill>
                        <a:latin typeface="Arial Narrow"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61 (4,9)</a:t>
                      </a:r>
                      <a:endParaRPr lang="fr-FR" sz="1800" noProof="0" dirty="0">
                        <a:solidFill>
                          <a:schemeClr val="tx1">
                            <a:lumMod val="85000"/>
                            <a:lumOff val="15000"/>
                          </a:schemeClr>
                        </a:solidFill>
                        <a:latin typeface="Arial Narrow"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800" u="none" strike="noStrike" kern="1200" baseline="0" noProof="0" dirty="0">
                          <a:solidFill>
                            <a:schemeClr val="tx1">
                              <a:lumMod val="85000"/>
                              <a:lumOff val="15000"/>
                            </a:schemeClr>
                          </a:solidFill>
                          <a:latin typeface="Arial Narrow" pitchFamily="34" charset="0"/>
                        </a:rPr>
                        <a:t>0,7 (0,5–1,1)</a:t>
                      </a:r>
                      <a:endParaRPr lang="fr-FR" sz="1800" noProof="0" dirty="0">
                        <a:solidFill>
                          <a:schemeClr val="tx1">
                            <a:lumMod val="85000"/>
                            <a:lumOff val="15000"/>
                          </a:schemeClr>
                        </a:solidFill>
                        <a:latin typeface="Arial Narrow" pitchFamily="34"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63" y="157364"/>
            <a:ext cx="6981251" cy="954107"/>
          </a:xfrm>
          <a:prstGeom prst="rect">
            <a:avLst/>
          </a:prstGeom>
          <a:noFill/>
        </p:spPr>
        <p:txBody>
          <a:bodyPr wrap="square">
            <a:spAutoFit/>
          </a:bodyPr>
          <a:lstStyle/>
          <a:p>
            <a:pPr>
              <a:defRPr/>
            </a:pPr>
            <a:r>
              <a:rPr lang="fr-BE" sz="2800" b="1" dirty="0">
                <a:solidFill>
                  <a:srgbClr val="1B1A5A"/>
                </a:solidFill>
                <a:latin typeface="Arial Narrow" pitchFamily="34" charset="0"/>
                <a:cs typeface="Aharoni" panose="02010803020104030203" pitchFamily="2" charset="-79"/>
              </a:rPr>
              <a:t>Taux d’hémorragie majeure (ISTH)* </a:t>
            </a:r>
            <a:br>
              <a:rPr lang="fr-BE" sz="2800" b="1" dirty="0">
                <a:solidFill>
                  <a:srgbClr val="1B1A5A"/>
                </a:solidFill>
                <a:latin typeface="Arial Narrow" pitchFamily="34" charset="0"/>
                <a:cs typeface="Aharoni" panose="02010803020104030203" pitchFamily="2" charset="-79"/>
              </a:rPr>
            </a:br>
            <a:r>
              <a:rPr lang="fr-BE" sz="2800" b="1" dirty="0">
                <a:solidFill>
                  <a:srgbClr val="1B1A5A"/>
                </a:solidFill>
                <a:latin typeface="Arial Narrow" pitchFamily="34" charset="0"/>
                <a:cs typeface="Aharoni" panose="02010803020104030203" pitchFamily="2" charset="-79"/>
              </a:rPr>
              <a:t>par traitement et critère de réduction de la dose</a:t>
            </a:r>
          </a:p>
        </p:txBody>
      </p:sp>
      <p:pic>
        <p:nvPicPr>
          <p:cNvPr id="32" name="Picture 31" descr="arist076_forest_05aug2015_slides major bleed.png">
            <a:extLst>
              <a:ext uri="{FF2B5EF4-FFF2-40B4-BE49-F238E27FC236}">
                <a16:creationId xmlns:a16="http://schemas.microsoft.com/office/drawing/2014/main" id="{06A90BD4-5C56-43A2-9412-A293CC7261DD}"/>
              </a:ext>
            </a:extLst>
          </p:cNvPr>
          <p:cNvPicPr>
            <a:picLocks noChangeAspect="1"/>
          </p:cNvPicPr>
          <p:nvPr/>
        </p:nvPicPr>
        <p:blipFill rotWithShape="1">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rot="5400000">
            <a:off x="5802585" y="2734510"/>
            <a:ext cx="2924343" cy="1997613"/>
          </a:xfrm>
          <a:prstGeom prst="rect">
            <a:avLst/>
          </a:prstGeom>
        </p:spPr>
      </p:pic>
      <p:sp>
        <p:nvSpPr>
          <p:cNvPr id="33" name="TextBox 32">
            <a:extLst>
              <a:ext uri="{FF2B5EF4-FFF2-40B4-BE49-F238E27FC236}">
                <a16:creationId xmlns:a16="http://schemas.microsoft.com/office/drawing/2014/main" id="{AF75D934-A4D1-4F8F-9073-30A45F225376}"/>
              </a:ext>
            </a:extLst>
          </p:cNvPr>
          <p:cNvSpPr txBox="1"/>
          <p:nvPr/>
        </p:nvSpPr>
        <p:spPr>
          <a:xfrm>
            <a:off x="7405213" y="2618425"/>
            <a:ext cx="1601721" cy="400110"/>
          </a:xfrm>
          <a:prstGeom prst="rect">
            <a:avLst/>
          </a:prstGeom>
          <a:noFill/>
        </p:spPr>
        <p:txBody>
          <a:bodyPr wrap="none" rtlCol="0">
            <a:spAutoFit/>
          </a:bodyPr>
          <a:lstStyle/>
          <a:p>
            <a:pPr defTabSz="914400"/>
            <a:r>
              <a:rPr lang="en-US" sz="2000" i="1" dirty="0">
                <a:solidFill>
                  <a:prstClr val="black">
                    <a:lumMod val="75000"/>
                    <a:lumOff val="25000"/>
                  </a:prstClr>
                </a:solidFill>
                <a:latin typeface="Arial Narrow" panose="020B0606020202030204" pitchFamily="34" charset="0"/>
              </a:rPr>
              <a:t>P</a:t>
            </a:r>
            <a:r>
              <a:rPr lang="en-US" sz="2000" baseline="-25000" dirty="0">
                <a:solidFill>
                  <a:prstClr val="black">
                    <a:lumMod val="75000"/>
                    <a:lumOff val="25000"/>
                  </a:prstClr>
                </a:solidFill>
                <a:latin typeface="Arial Narrow" panose="020B0606020202030204" pitchFamily="34" charset="0"/>
              </a:rPr>
              <a:t>interaction </a:t>
            </a:r>
            <a:r>
              <a:rPr lang="en-US" sz="2000" dirty="0">
                <a:solidFill>
                  <a:prstClr val="black">
                    <a:lumMod val="75000"/>
                    <a:lumOff val="25000"/>
                  </a:prstClr>
                </a:solidFill>
                <a:latin typeface="Arial Narrow" panose="020B0606020202030204" pitchFamily="34" charset="0"/>
              </a:rPr>
              <a:t>= 0,71</a:t>
            </a:r>
          </a:p>
        </p:txBody>
      </p:sp>
      <p:sp>
        <p:nvSpPr>
          <p:cNvPr id="35" name="TextBox 34">
            <a:extLst>
              <a:ext uri="{FF2B5EF4-FFF2-40B4-BE49-F238E27FC236}">
                <a16:creationId xmlns:a16="http://schemas.microsoft.com/office/drawing/2014/main" id="{3A14067A-2F10-4D39-8419-9EAE30ACEFD4}"/>
              </a:ext>
            </a:extLst>
          </p:cNvPr>
          <p:cNvSpPr txBox="1"/>
          <p:nvPr/>
        </p:nvSpPr>
        <p:spPr>
          <a:xfrm>
            <a:off x="6118028" y="5333370"/>
            <a:ext cx="1188720" cy="584775"/>
          </a:xfrm>
          <a:prstGeom prst="rect">
            <a:avLst/>
          </a:prstGeom>
          <a:noFill/>
        </p:spPr>
        <p:txBody>
          <a:bodyPr wrap="square" rtlCol="0">
            <a:spAutoFit/>
          </a:bodyPr>
          <a:lstStyle/>
          <a:p>
            <a:pPr algn="ctr" defTabSz="914400"/>
            <a:r>
              <a:rPr lang="en-GB" sz="1600" b="1" dirty="0">
                <a:solidFill>
                  <a:srgbClr val="19325C"/>
                </a:solidFill>
                <a:latin typeface="Arial Narrow" panose="020B0606020202030204" pitchFamily="34" charset="0"/>
              </a:rPr>
              <a:t>Apixaban </a:t>
            </a:r>
            <a:r>
              <a:rPr lang="en-GB" sz="1600" b="1" dirty="0" err="1">
                <a:solidFill>
                  <a:srgbClr val="19325C"/>
                </a:solidFill>
                <a:latin typeface="Arial Narrow" panose="020B0606020202030204" pitchFamily="34" charset="0"/>
              </a:rPr>
              <a:t>supérieur</a:t>
            </a:r>
            <a:endParaRPr lang="en-GB" sz="1600" b="1" dirty="0">
              <a:solidFill>
                <a:srgbClr val="19325C"/>
              </a:solidFill>
              <a:latin typeface="Arial Narrow" panose="020B0606020202030204" pitchFamily="34" charset="0"/>
            </a:endParaRPr>
          </a:p>
        </p:txBody>
      </p:sp>
      <p:sp>
        <p:nvSpPr>
          <p:cNvPr id="36" name="TextBox 35">
            <a:extLst>
              <a:ext uri="{FF2B5EF4-FFF2-40B4-BE49-F238E27FC236}">
                <a16:creationId xmlns:a16="http://schemas.microsoft.com/office/drawing/2014/main" id="{94C51134-3EF0-4261-836C-13282547D4C5}"/>
              </a:ext>
            </a:extLst>
          </p:cNvPr>
          <p:cNvSpPr txBox="1"/>
          <p:nvPr/>
        </p:nvSpPr>
        <p:spPr>
          <a:xfrm>
            <a:off x="7298208" y="5331320"/>
            <a:ext cx="1188720" cy="584775"/>
          </a:xfrm>
          <a:prstGeom prst="rect">
            <a:avLst/>
          </a:prstGeom>
          <a:noFill/>
        </p:spPr>
        <p:txBody>
          <a:bodyPr wrap="square" rtlCol="0">
            <a:spAutoFit/>
          </a:bodyPr>
          <a:lstStyle/>
          <a:p>
            <a:pPr algn="ctr" defTabSz="914400"/>
            <a:r>
              <a:rPr lang="en-GB" sz="1600" b="1" dirty="0">
                <a:solidFill>
                  <a:srgbClr val="5BCCDF"/>
                </a:solidFill>
                <a:latin typeface="Arial Narrow" panose="020B0606020202030204" pitchFamily="34" charset="0"/>
              </a:rPr>
              <a:t>Warfarine </a:t>
            </a:r>
            <a:r>
              <a:rPr lang="en-GB" sz="1600" b="1" dirty="0" err="1">
                <a:solidFill>
                  <a:srgbClr val="5BCCDF"/>
                </a:solidFill>
                <a:latin typeface="Arial Narrow" panose="020B0606020202030204" pitchFamily="34" charset="0"/>
              </a:rPr>
              <a:t>supérieure</a:t>
            </a:r>
            <a:endParaRPr lang="en-GB" sz="1600" b="1" dirty="0">
              <a:solidFill>
                <a:srgbClr val="5BCCDF"/>
              </a:solidFill>
              <a:latin typeface="Arial Narrow" panose="020B0606020202030204" pitchFamily="34" charset="0"/>
            </a:endParaRPr>
          </a:p>
        </p:txBody>
      </p:sp>
      <p:cxnSp>
        <p:nvCxnSpPr>
          <p:cNvPr id="37" name="Straight Connector 36">
            <a:extLst>
              <a:ext uri="{FF2B5EF4-FFF2-40B4-BE49-F238E27FC236}">
                <a16:creationId xmlns:a16="http://schemas.microsoft.com/office/drawing/2014/main" id="{D4248D3E-EAB4-4C95-88AF-C803ACE76EA0}"/>
              </a:ext>
            </a:extLst>
          </p:cNvPr>
          <p:cNvCxnSpPr/>
          <p:nvPr/>
        </p:nvCxnSpPr>
        <p:spPr>
          <a:xfrm>
            <a:off x="7260665" y="2337497"/>
            <a:ext cx="0" cy="2676163"/>
          </a:xfrm>
          <a:prstGeom prst="line">
            <a:avLst/>
          </a:prstGeom>
          <a:noFill/>
          <a:ln w="15875" cap="flat" cmpd="sng" algn="ctr">
            <a:solidFill>
              <a:sysClr val="windowText" lastClr="000000">
                <a:lumMod val="65000"/>
                <a:lumOff val="35000"/>
              </a:sysClr>
            </a:solidFill>
            <a:prstDash val="solid"/>
            <a:miter lim="800000"/>
          </a:ln>
          <a:effectLst/>
        </p:spPr>
      </p:cxnSp>
      <p:cxnSp>
        <p:nvCxnSpPr>
          <p:cNvPr id="38" name="Straight Connector 37">
            <a:extLst>
              <a:ext uri="{FF2B5EF4-FFF2-40B4-BE49-F238E27FC236}">
                <a16:creationId xmlns:a16="http://schemas.microsoft.com/office/drawing/2014/main" id="{477979A2-84E9-4695-995E-27736A158578}"/>
              </a:ext>
            </a:extLst>
          </p:cNvPr>
          <p:cNvCxnSpPr/>
          <p:nvPr/>
        </p:nvCxnSpPr>
        <p:spPr>
          <a:xfrm flipH="1">
            <a:off x="6315256" y="4941642"/>
            <a:ext cx="1944216" cy="0"/>
          </a:xfrm>
          <a:prstGeom prst="line">
            <a:avLst/>
          </a:prstGeom>
          <a:noFill/>
          <a:ln w="15875" cap="flat" cmpd="sng" algn="ctr">
            <a:solidFill>
              <a:sysClr val="windowText" lastClr="000000">
                <a:lumMod val="65000"/>
                <a:lumOff val="35000"/>
              </a:sysClr>
            </a:solidFill>
            <a:prstDash val="solid"/>
            <a:miter lim="800000"/>
          </a:ln>
          <a:effectLst/>
        </p:spPr>
      </p:cxnSp>
      <p:cxnSp>
        <p:nvCxnSpPr>
          <p:cNvPr id="39" name="Straight Connector 38">
            <a:extLst>
              <a:ext uri="{FF2B5EF4-FFF2-40B4-BE49-F238E27FC236}">
                <a16:creationId xmlns:a16="http://schemas.microsoft.com/office/drawing/2014/main" id="{6393B113-F417-47E7-85FB-145450642F21}"/>
              </a:ext>
            </a:extLst>
          </p:cNvPr>
          <p:cNvCxnSpPr/>
          <p:nvPr/>
        </p:nvCxnSpPr>
        <p:spPr>
          <a:xfrm flipV="1">
            <a:off x="8208893" y="4941642"/>
            <a:ext cx="0" cy="72008"/>
          </a:xfrm>
          <a:prstGeom prst="line">
            <a:avLst/>
          </a:prstGeom>
          <a:noFill/>
          <a:ln w="15875" cap="flat" cmpd="sng" algn="ctr">
            <a:solidFill>
              <a:sysClr val="windowText" lastClr="000000">
                <a:lumMod val="65000"/>
                <a:lumOff val="35000"/>
              </a:sysClr>
            </a:solidFill>
            <a:prstDash val="solid"/>
            <a:miter lim="800000"/>
          </a:ln>
          <a:effectLst/>
        </p:spPr>
      </p:cxnSp>
      <p:cxnSp>
        <p:nvCxnSpPr>
          <p:cNvPr id="40" name="Straight Connector 39">
            <a:extLst>
              <a:ext uri="{FF2B5EF4-FFF2-40B4-BE49-F238E27FC236}">
                <a16:creationId xmlns:a16="http://schemas.microsoft.com/office/drawing/2014/main" id="{FECBAFD0-F071-4C68-8B7C-F2E44CD314A8}"/>
              </a:ext>
            </a:extLst>
          </p:cNvPr>
          <p:cNvCxnSpPr/>
          <p:nvPr/>
        </p:nvCxnSpPr>
        <p:spPr>
          <a:xfrm flipV="1">
            <a:off x="6315256" y="4941642"/>
            <a:ext cx="0" cy="72008"/>
          </a:xfrm>
          <a:prstGeom prst="line">
            <a:avLst/>
          </a:prstGeom>
          <a:noFill/>
          <a:ln w="15875" cap="flat" cmpd="sng" algn="ctr">
            <a:solidFill>
              <a:sysClr val="windowText" lastClr="000000">
                <a:lumMod val="65000"/>
                <a:lumOff val="35000"/>
              </a:sysClr>
            </a:solidFill>
            <a:prstDash val="solid"/>
            <a:miter lim="800000"/>
          </a:ln>
          <a:effectLst/>
        </p:spPr>
      </p:cxnSp>
      <p:sp>
        <p:nvSpPr>
          <p:cNvPr id="41" name="TextBox 40">
            <a:extLst>
              <a:ext uri="{FF2B5EF4-FFF2-40B4-BE49-F238E27FC236}">
                <a16:creationId xmlns:a16="http://schemas.microsoft.com/office/drawing/2014/main" id="{5FFA8077-A3FE-48E6-A8A8-C598D07A9A15}"/>
              </a:ext>
            </a:extLst>
          </p:cNvPr>
          <p:cNvSpPr txBox="1"/>
          <p:nvPr/>
        </p:nvSpPr>
        <p:spPr>
          <a:xfrm>
            <a:off x="6175964" y="5037508"/>
            <a:ext cx="280445"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0</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742F38D-452D-4F89-9E80-61A45206C99E}"/>
              </a:ext>
            </a:extLst>
          </p:cNvPr>
          <p:cNvSpPr txBox="1"/>
          <p:nvPr/>
        </p:nvSpPr>
        <p:spPr>
          <a:xfrm>
            <a:off x="7143176" y="5037508"/>
            <a:ext cx="277640"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1</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B91C2A18-F7D7-4291-911C-4E20B9AE26E2}"/>
              </a:ext>
            </a:extLst>
          </p:cNvPr>
          <p:cNvSpPr txBox="1"/>
          <p:nvPr/>
        </p:nvSpPr>
        <p:spPr>
          <a:xfrm>
            <a:off x="8073320" y="5039889"/>
            <a:ext cx="275135"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2</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44" name="Text Box 3">
            <a:extLst>
              <a:ext uri="{FF2B5EF4-FFF2-40B4-BE49-F238E27FC236}">
                <a16:creationId xmlns:a16="http://schemas.microsoft.com/office/drawing/2014/main" id="{4F76F128-E4F2-4FF1-98BF-500223DE9172}"/>
              </a:ext>
            </a:extLst>
          </p:cNvPr>
          <p:cNvSpPr txBox="1">
            <a:spLocks noChangeArrowheads="1"/>
          </p:cNvSpPr>
          <p:nvPr/>
        </p:nvSpPr>
        <p:spPr bwMode="auto">
          <a:xfrm>
            <a:off x="146663" y="6320403"/>
            <a:ext cx="4341263" cy="25391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cs typeface="Lato"/>
              </a:rPr>
              <a:t>Alexander JH, et al, </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cs typeface="Lato"/>
              </a:rPr>
              <a:t>JAMA </a:t>
            </a:r>
            <a:r>
              <a:rPr kumimoji="0" lang="fr-FR" altLang="en-US" sz="1050" b="0" i="1"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fr-FR" altLang="en-US" sz="1050" b="0" i="1"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1050" b="0" i="0" u="none" strike="noStrike" kern="1200" cap="none" spc="0" normalizeH="0" baseline="0" noProof="0" dirty="0">
                <a:ln>
                  <a:noFill/>
                </a:ln>
                <a:solidFill>
                  <a:prstClr val="white"/>
                </a:solidFill>
                <a:effectLst/>
                <a:uLnTx/>
                <a:uFillTx/>
                <a:latin typeface="Arial Narrow" panose="020B0606020202030204" pitchFamily="34" charset="0"/>
                <a:cs typeface="Lato"/>
              </a:rPr>
              <a:t>2016</a:t>
            </a:r>
          </a:p>
        </p:txBody>
      </p:sp>
      <p:sp>
        <p:nvSpPr>
          <p:cNvPr id="47" name="Rectangle 46">
            <a:extLst>
              <a:ext uri="{FF2B5EF4-FFF2-40B4-BE49-F238E27FC236}">
                <a16:creationId xmlns:a16="http://schemas.microsoft.com/office/drawing/2014/main" id="{9DC403E2-A27F-483B-8695-5875D9D74649}"/>
              </a:ext>
            </a:extLst>
          </p:cNvPr>
          <p:cNvSpPr/>
          <p:nvPr/>
        </p:nvSpPr>
        <p:spPr>
          <a:xfrm>
            <a:off x="-6448" y="5743324"/>
            <a:ext cx="8838950" cy="830997"/>
          </a:xfrm>
          <a:prstGeom prst="rect">
            <a:avLst/>
          </a:prstGeom>
        </p:spPr>
        <p:txBody>
          <a:bodyPr wrap="square" anchor="b">
            <a:spAutoFit/>
          </a:bodyPr>
          <a:lstStyle/>
          <a:p>
            <a:pPr defTabSz="914400"/>
            <a:r>
              <a:rPr lang="fr-CH" sz="1200" b="1" dirty="0">
                <a:solidFill>
                  <a:schemeClr val="tx1">
                    <a:lumMod val="85000"/>
                    <a:lumOff val="15000"/>
                  </a:schemeClr>
                </a:solidFill>
                <a:latin typeface="Agency FB" panose="020B0503020202020204" pitchFamily="34" charset="0"/>
              </a:rPr>
              <a:t>*</a:t>
            </a:r>
            <a:r>
              <a:rPr lang="fr-CH" sz="1200" b="1" dirty="0">
                <a:solidFill>
                  <a:schemeClr val="tx1">
                    <a:lumMod val="85000"/>
                    <a:lumOff val="15000"/>
                  </a:schemeClr>
                </a:solidFill>
                <a:latin typeface="Arial Narrow" pitchFamily="34" charset="0"/>
              </a:rPr>
              <a:t>Critère d’évaluation principal.</a:t>
            </a:r>
          </a:p>
          <a:p>
            <a:pPr defTabSz="914400"/>
            <a:r>
              <a:rPr lang="fr-CH" sz="1200" b="1" dirty="0">
                <a:solidFill>
                  <a:schemeClr val="tx1">
                    <a:lumMod val="85000"/>
                    <a:lumOff val="15000"/>
                  </a:schemeClr>
                </a:solidFill>
                <a:latin typeface="Arial Narrow" pitchFamily="34" charset="0"/>
              </a:rPr>
              <a:t>IC, intervalle de confiance; RD, réduction de la dose; RRI rapport des risques instantanés; ISTH, Société internationale de thrombose et d’hémostase.</a:t>
            </a:r>
          </a:p>
          <a:p>
            <a:pPr defTabSz="914400"/>
            <a:endParaRPr lang="en-GB" sz="1200" b="1" dirty="0">
              <a:solidFill>
                <a:schemeClr val="tx1">
                  <a:lumMod val="85000"/>
                  <a:lumOff val="15000"/>
                </a:schemeClr>
              </a:solidFill>
              <a:latin typeface="Arial Narrow" panose="020B0606020202030204" pitchFamily="34" charset="0"/>
            </a:endParaRPr>
          </a:p>
        </p:txBody>
      </p:sp>
      <p:pic>
        <p:nvPicPr>
          <p:cNvPr id="21" name="4E92DA43-5712-40E9-AFDC-2C1062C78C6F" descr="7646DFF2-B812-4635-AA57-5171E34E5A45@chrc">
            <a:extLst>
              <a:ext uri="{FF2B5EF4-FFF2-40B4-BE49-F238E27FC236}">
                <a16:creationId xmlns:a16="http://schemas.microsoft.com/office/drawing/2014/main" id="{FA8A00A6-F534-431F-8752-CA9BC8FE3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58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2931316"/>
            <a:ext cx="8740424" cy="2123658"/>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H" sz="4400" b="1" i="0" u="none" strike="noStrike" kern="1200" cap="none" spc="0" normalizeH="0" baseline="0" noProof="0" dirty="0">
                <a:ln>
                  <a:noFill/>
                </a:ln>
                <a:solidFill>
                  <a:prstClr val="white"/>
                </a:solidFill>
                <a:effectLst/>
                <a:uLnTx/>
                <a:uFillTx/>
                <a:latin typeface="Arial Narrow" panose="020B0606020202030204" pitchFamily="34" charset="0"/>
              </a:rPr>
              <a:t>Quelles sont certaines des </a:t>
            </a:r>
            <a:r>
              <a:rPr lang="fr-CH" sz="4400" b="1" dirty="0">
                <a:solidFill>
                  <a:prstClr val="white"/>
                </a:solidFill>
                <a:latin typeface="Arial Narrow" panose="020B0606020202030204" pitchFamily="34" charset="0"/>
              </a:rPr>
              <a:t>conceptions erronées</a:t>
            </a:r>
            <a:r>
              <a:rPr kumimoji="0" lang="fr-CH" sz="4400" b="1" i="0" u="none" strike="noStrike" kern="1200" cap="none" spc="0" normalizeH="0" noProof="0" dirty="0">
                <a:ln>
                  <a:noFill/>
                </a:ln>
                <a:solidFill>
                  <a:prstClr val="white"/>
                </a:solidFill>
                <a:effectLst/>
                <a:uLnTx/>
                <a:uFillTx/>
                <a:latin typeface="Arial Narrow" panose="020B0606020202030204" pitchFamily="34" charset="0"/>
              </a:rPr>
              <a:t> sur les doses d’AOD</a:t>
            </a:r>
            <a:r>
              <a:rPr kumimoji="0" lang="fr-CH" sz="4400" b="1" i="0" u="none" strike="noStrike" kern="1200" cap="none" spc="0" normalizeH="0" baseline="0" noProof="0" dirty="0">
                <a:ln>
                  <a:noFill/>
                </a:ln>
                <a:solidFill>
                  <a:prstClr val="white"/>
                </a:solidFill>
                <a:effectLst/>
                <a:uLnTx/>
                <a:uFillTx/>
                <a:latin typeface="Arial Narrow" panose="020B0606020202030204" pitchFamily="34" charset="0"/>
              </a:rPr>
              <a:t>?</a:t>
            </a:r>
            <a:endParaRPr kumimoji="0" lang="fr-CH" sz="3200" b="0" i="0" u="none" strike="noStrike" kern="1200" cap="none" spc="100" normalizeH="0" baseline="0" noProof="0" dirty="0">
              <a:ln>
                <a:noFill/>
              </a:ln>
              <a:solidFill>
                <a:prstClr val="white"/>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algn="ctr">
              <a:defRPr/>
            </a:pPr>
            <a:r>
              <a:rPr lang="en-CA" sz="5400" b="1" dirty="0" err="1">
                <a:solidFill>
                  <a:srgbClr val="23334E"/>
                </a:solidFill>
                <a:latin typeface="Arial Narrow" panose="020B0606020202030204" pitchFamily="34" charset="0"/>
                <a:cs typeface="Aharoni" panose="02010803020104030203" pitchFamily="2" charset="-79"/>
              </a:rPr>
              <a:t>Cas</a:t>
            </a:r>
            <a:r>
              <a:rPr lang="en-CA" sz="5400" b="1" dirty="0">
                <a:solidFill>
                  <a:srgbClr val="23334E"/>
                </a:solidFill>
                <a:latin typeface="Arial Narrow" panose="020B0606020202030204" pitchFamily="34" charset="0"/>
                <a:cs typeface="Aharoni" panose="02010803020104030203" pitchFamily="2" charset="-79"/>
              </a:rPr>
              <a:t> </a:t>
            </a:r>
            <a:r>
              <a:rPr lang="en-US" sz="5400" b="1" dirty="0">
                <a:solidFill>
                  <a:srgbClr val="19325C"/>
                </a:solidFill>
                <a:latin typeface="Arial Narrow" pitchFamily="34" charset="0"/>
              </a:rPr>
              <a:t>n</a:t>
            </a:r>
            <a:r>
              <a:rPr lang="fr-FR" sz="5400" b="1" baseline="30000" dirty="0">
                <a:solidFill>
                  <a:srgbClr val="19325C"/>
                </a:solidFill>
                <a:latin typeface="Arial Narrow" pitchFamily="34" charset="0"/>
              </a:rPr>
              <a:t>o </a:t>
            </a:r>
            <a:r>
              <a:rPr lang="en-CA" sz="5400" b="1" dirty="0">
                <a:solidFill>
                  <a:srgbClr val="19325C"/>
                </a:solidFill>
                <a:latin typeface="Arial Narrow" panose="020B0606020202030204" pitchFamily="34" charset="0"/>
                <a:cs typeface="Aharoni" panose="02010803020104030203" pitchFamily="2" charset="-79"/>
              </a:rPr>
              <a:t>9</a:t>
            </a:r>
            <a:endParaRPr lang="en-US" sz="5400" b="1" dirty="0">
              <a:solidFill>
                <a:srgbClr val="19325C"/>
              </a:solidFill>
              <a:latin typeface="Arial Narrow" panose="020B0606020202030204" pitchFamily="34" charset="0"/>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pic>
        <p:nvPicPr>
          <p:cNvPr id="9" name="4E92DA43-5712-40E9-AFDC-2C1062C78C6F" descr="7646DFF2-B812-4635-AA57-5171E34E5A45@chrc">
            <a:extLst>
              <a:ext uri="{FF2B5EF4-FFF2-40B4-BE49-F238E27FC236}">
                <a16:creationId xmlns:a16="http://schemas.microsoft.com/office/drawing/2014/main" id="{D57A689B-5678-4554-8D59-DE753EE2A775}"/>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90152"/>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08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631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235122"/>
            <a:ext cx="8704287" cy="1446550"/>
          </a:xfrm>
          <a:prstGeom prst="rect">
            <a:avLst/>
          </a:prstGeom>
          <a:noFill/>
        </p:spPr>
        <p:txBody>
          <a:bodyPr wrap="square">
            <a:spAutoFit/>
          </a:bodyPr>
          <a:lstStyle/>
          <a:p>
            <a:pPr lvl="0">
              <a:defRPr/>
            </a:pPr>
            <a:r>
              <a:rPr lang="fr-CA" sz="2800" b="1" dirty="0" err="1">
                <a:solidFill>
                  <a:srgbClr val="183059"/>
                </a:solidFill>
                <a:latin typeface="Arial Narrow" panose="020B0606020202030204" pitchFamily="34" charset="0"/>
                <a:cs typeface="Aharoni" panose="02010803020104030203" pitchFamily="2" charset="-79"/>
              </a:rPr>
              <a:t>AODs</a:t>
            </a:r>
            <a:r>
              <a:rPr lang="fr-CA" sz="2800" b="1" dirty="0">
                <a:solidFill>
                  <a:srgbClr val="183059"/>
                </a:solidFill>
                <a:latin typeface="Arial Narrow" panose="020B0606020202030204" pitchFamily="34" charset="0"/>
                <a:cs typeface="Aharoni" panose="02010803020104030203" pitchFamily="2" charset="-79"/>
              </a:rPr>
              <a:t> : </a:t>
            </a:r>
            <a:r>
              <a:rPr lang="fr-CA" sz="3200" b="1" dirty="0">
                <a:solidFill>
                  <a:srgbClr val="183059"/>
                </a:solidFill>
                <a:latin typeface="Arial Narrow" panose="020B0606020202030204" pitchFamily="34" charset="0"/>
                <a:cs typeface="Aharoni" panose="02010803020104030203" pitchFamily="2" charset="-79"/>
              </a:rPr>
              <a:t>sous-utilisation</a:t>
            </a:r>
            <a:r>
              <a:rPr lang="fr-CA" sz="2800" b="1" dirty="0">
                <a:solidFill>
                  <a:srgbClr val="183059"/>
                </a:solidFill>
                <a:latin typeface="Arial Narrow" panose="020B0606020202030204" pitchFamily="34" charset="0"/>
                <a:cs typeface="Aharoni" panose="02010803020104030203" pitchFamily="2" charset="-79"/>
              </a:rPr>
              <a:t> et dosages inappropriées</a:t>
            </a:r>
            <a:br>
              <a:rPr lang="fr-CA" sz="2800" b="1" dirty="0">
                <a:solidFill>
                  <a:srgbClr val="183059"/>
                </a:solidFill>
                <a:latin typeface="Arial Narrow" panose="020B0606020202030204" pitchFamily="34" charset="0"/>
                <a:cs typeface="Aharoni" panose="02010803020104030203" pitchFamily="2" charset="-79"/>
              </a:rPr>
            </a:br>
            <a:r>
              <a:rPr lang="fr-CA" sz="2800" b="1" dirty="0">
                <a:solidFill>
                  <a:srgbClr val="183059"/>
                </a:solidFill>
                <a:latin typeface="Arial Narrow" panose="020B0606020202030204" pitchFamily="34" charset="0"/>
                <a:cs typeface="Aharoni" panose="02010803020104030203" pitchFamily="2" charset="-79"/>
              </a:rPr>
              <a:t>Conceptions erronées des médecins</a:t>
            </a:r>
            <a:endParaRPr lang="en-CA" sz="2800" b="1" dirty="0">
              <a:solidFill>
                <a:srgbClr val="183059"/>
              </a:solidFill>
              <a:latin typeface="Arial Narrow" panose="020B0606020202030204" pitchFamily="34" charset="0"/>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3" name="TextBox 2">
            <a:extLst>
              <a:ext uri="{FF2B5EF4-FFF2-40B4-BE49-F238E27FC236}">
                <a16:creationId xmlns:a16="http://schemas.microsoft.com/office/drawing/2014/main" id="{F31B5431-CA6D-42CD-8B49-DCB1F1DE53E6}"/>
              </a:ext>
            </a:extLst>
          </p:cNvPr>
          <p:cNvSpPr txBox="1"/>
          <p:nvPr/>
        </p:nvSpPr>
        <p:spPr>
          <a:xfrm>
            <a:off x="66280" y="1363173"/>
            <a:ext cx="8895578" cy="4816703"/>
          </a:xfrm>
          <a:prstGeom prst="rect">
            <a:avLst/>
          </a:prstGeom>
          <a:noFill/>
        </p:spPr>
        <p:txBody>
          <a:bodyPr wrap="square" rtlCol="0">
            <a:spAutoFit/>
          </a:bodyPr>
          <a:lstStyle/>
          <a:p>
            <a:pPr defTabSz="914400">
              <a:buClr>
                <a:srgbClr val="00B0F0"/>
              </a:buClr>
            </a:pPr>
            <a:endParaRPr lang="fr-FR" sz="900" b="1" dirty="0">
              <a:solidFill>
                <a:schemeClr val="tx1">
                  <a:lumMod val="85000"/>
                  <a:lumOff val="15000"/>
                </a:schemeClr>
              </a:solidFill>
              <a:latin typeface="Arial Narrow" panose="020B0606020202030204" pitchFamily="34" charset="0"/>
            </a:endParaRPr>
          </a:p>
          <a:p>
            <a:pPr marL="741363" lvl="1" indent="-284163" defTabSz="914400">
              <a:buClr>
                <a:srgbClr val="00B0F0"/>
              </a:buClr>
              <a:buFont typeface="Wingdings" panose="05000000000000000000" pitchFamily="2" charset="2"/>
              <a:buChar char="§"/>
            </a:pPr>
            <a:r>
              <a:rPr lang="fr-FR" sz="2800" b="1" dirty="0">
                <a:solidFill>
                  <a:schemeClr val="tx1">
                    <a:lumMod val="85000"/>
                    <a:lumOff val="15000"/>
                  </a:schemeClr>
                </a:solidFill>
                <a:latin typeface="Arial Narrow" panose="020B0606020202030204" pitchFamily="34" charset="0"/>
              </a:rPr>
              <a:t>Les médecins qui choisissent la plus faible dose d’un AOD sont souvent motivés par la peur de causer une hémorragie</a:t>
            </a:r>
          </a:p>
          <a:p>
            <a:pPr marL="741363" lvl="1" indent="-284163" defTabSz="914400">
              <a:buClr>
                <a:srgbClr val="00B0F0"/>
              </a:buClr>
              <a:buFont typeface="Wingdings" panose="05000000000000000000" pitchFamily="2" charset="2"/>
              <a:buChar char="§"/>
            </a:pPr>
            <a:endParaRPr lang="fr-FR" sz="900" b="1" dirty="0">
              <a:solidFill>
                <a:schemeClr val="tx1">
                  <a:lumMod val="85000"/>
                  <a:lumOff val="15000"/>
                </a:schemeClr>
              </a:solidFill>
              <a:latin typeface="Arial Narrow" panose="020B0606020202030204" pitchFamily="34" charset="0"/>
            </a:endParaRPr>
          </a:p>
          <a:p>
            <a:pPr marL="741363" lvl="1" indent="-284163" defTabSz="914400">
              <a:buClr>
                <a:srgbClr val="00B0F0"/>
              </a:buClr>
              <a:buFont typeface="Wingdings" panose="05000000000000000000" pitchFamily="2" charset="2"/>
              <a:buChar char="§"/>
            </a:pPr>
            <a:r>
              <a:rPr lang="fr-FR" sz="2800" b="1" dirty="0">
                <a:solidFill>
                  <a:schemeClr val="tx1">
                    <a:lumMod val="85000"/>
                    <a:lumOff val="15000"/>
                  </a:schemeClr>
                </a:solidFill>
                <a:latin typeface="Arial Narrow" panose="020B0606020202030204" pitchFamily="34" charset="0"/>
              </a:rPr>
              <a:t>En réduisant la dose d’un AOD ou en ne prescrivant pas d’anticoagulant, les patients sont exposés à un risque plus élevé d’AVC du fait que leur traitement est inadéquat </a:t>
            </a:r>
          </a:p>
          <a:p>
            <a:pPr marL="741363" lvl="1" indent="-284163" defTabSz="914400">
              <a:buClr>
                <a:srgbClr val="00B0F0"/>
              </a:buClr>
              <a:buFont typeface="Wingdings" panose="05000000000000000000" pitchFamily="2" charset="2"/>
              <a:buChar char="§"/>
            </a:pPr>
            <a:endParaRPr lang="fr-FR" sz="900" b="1" dirty="0">
              <a:solidFill>
                <a:schemeClr val="tx1">
                  <a:lumMod val="85000"/>
                  <a:lumOff val="15000"/>
                </a:schemeClr>
              </a:solidFill>
              <a:latin typeface="Arial Narrow" panose="020B0606020202030204" pitchFamily="34" charset="0"/>
            </a:endParaRPr>
          </a:p>
          <a:p>
            <a:pPr marL="741363" lvl="1" indent="-284163" defTabSz="914400">
              <a:buClr>
                <a:srgbClr val="00B0F0"/>
              </a:buClr>
              <a:buFont typeface="Wingdings" panose="05000000000000000000" pitchFamily="2" charset="2"/>
              <a:buChar char="§"/>
            </a:pPr>
            <a:r>
              <a:rPr lang="fr-FR" sz="2800" b="1" dirty="0">
                <a:solidFill>
                  <a:schemeClr val="tx1">
                    <a:lumMod val="85000"/>
                    <a:lumOff val="15000"/>
                  </a:schemeClr>
                </a:solidFill>
                <a:latin typeface="Arial Narrow" panose="020B0606020202030204" pitchFamily="34" charset="0"/>
              </a:rPr>
              <a:t>Les médecins pensent que l’AVC chez les patients âgés atteints de FA constitue une évolution naturelle de la maladie par rapport à une hémorragie qui serait causée par leurs actions</a:t>
            </a:r>
          </a:p>
        </p:txBody>
      </p:sp>
      <p:pic>
        <p:nvPicPr>
          <p:cNvPr id="10" name="4E92DA43-5712-40E9-AFDC-2C1062C78C6F" descr="7646DFF2-B812-4635-AA57-5171E34E5A45@chrc">
            <a:extLst>
              <a:ext uri="{FF2B5EF4-FFF2-40B4-BE49-F238E27FC236}">
                <a16:creationId xmlns:a16="http://schemas.microsoft.com/office/drawing/2014/main" id="{77533057-3DF1-4B63-9D2B-80510ABAA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2129" y="138105"/>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63AE0BF4-9226-49FC-A7B6-591D6074D958}"/>
              </a:ext>
            </a:extLst>
          </p:cNvPr>
          <p:cNvSpPr/>
          <p:nvPr/>
        </p:nvSpPr>
        <p:spPr>
          <a:xfrm>
            <a:off x="274320" y="6405416"/>
            <a:ext cx="568071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spTree>
    <p:extLst>
      <p:ext uri="{BB962C8B-B14F-4D97-AF65-F5344CB8AC3E}">
        <p14:creationId xmlns:p14="http://schemas.microsoft.com/office/powerpoint/2010/main" val="3140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3269870"/>
            <a:ext cx="8740424" cy="1446550"/>
          </a:xfrm>
          <a:prstGeom prst="rect">
            <a:avLst/>
          </a:prstGeom>
          <a:noFill/>
        </p:spPr>
        <p:txBody>
          <a:bodyPr wrap="square" rtlCol="0" anchor="ctr">
            <a:spAutoFit/>
          </a:bodyPr>
          <a:lstStyle/>
          <a:p>
            <a:pPr lvl="0" algn="ctr"/>
            <a:r>
              <a:rPr lang="fr-CA" sz="4400" b="1" dirty="0">
                <a:solidFill>
                  <a:prstClr val="white"/>
                </a:solidFill>
                <a:latin typeface="Arial Narrow" panose="020B0606020202030204" pitchFamily="34" charset="0"/>
              </a:rPr>
              <a:t>Quel est l’impact de l’administration de doses inappropriées</a:t>
            </a:r>
            <a:r>
              <a:rPr lang="en-CA" sz="4400" b="1" dirty="0">
                <a:solidFill>
                  <a:prstClr val="white"/>
                </a:solidFill>
                <a:latin typeface="Arial Narrow" panose="020B0606020202030204" pitchFamily="34" charset="0"/>
              </a:rPr>
              <a:t>?</a:t>
            </a: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1754326"/>
          </a:xfrm>
          <a:prstGeom prst="rect">
            <a:avLst/>
          </a:prstGeom>
          <a:noFill/>
        </p:spPr>
        <p:txBody>
          <a:bodyPr wrap="square">
            <a:spAutoFit/>
          </a:bodyPr>
          <a:lstStyle/>
          <a:p>
            <a:pPr algn="ctr">
              <a:defRPr/>
            </a:pPr>
            <a:r>
              <a:rPr lang="en-CA" sz="5400" b="1" dirty="0" err="1">
                <a:solidFill>
                  <a:srgbClr val="23334E"/>
                </a:solidFill>
                <a:latin typeface="Arial Narrow" panose="020B0606020202030204" pitchFamily="34" charset="0"/>
                <a:cs typeface="Aharoni" panose="02010803020104030203" pitchFamily="2" charset="-79"/>
              </a:rPr>
              <a:t>Cas</a:t>
            </a:r>
            <a:r>
              <a:rPr lang="en-CA" sz="5400" b="1" dirty="0">
                <a:solidFill>
                  <a:srgbClr val="23334E"/>
                </a:solidFill>
                <a:latin typeface="Arial Narrow" panose="020B0606020202030204" pitchFamily="34" charset="0"/>
                <a:cs typeface="Aharoni" panose="02010803020104030203" pitchFamily="2" charset="-79"/>
              </a:rPr>
              <a:t> </a:t>
            </a:r>
            <a:r>
              <a:rPr lang="en-US" sz="5400" b="1" dirty="0">
                <a:solidFill>
                  <a:srgbClr val="23334E"/>
                </a:solidFill>
                <a:latin typeface="Arial Narrow" pitchFamily="34" charset="0"/>
              </a:rPr>
              <a:t>n</a:t>
            </a:r>
            <a:r>
              <a:rPr lang="fr-FR" sz="5400" b="1" baseline="30000" dirty="0">
                <a:solidFill>
                  <a:srgbClr val="23334E"/>
                </a:solidFill>
                <a:latin typeface="Arial Narrow" pitchFamily="34" charset="0"/>
              </a:rPr>
              <a:t>o </a:t>
            </a:r>
            <a:r>
              <a:rPr lang="en-CA" sz="5400" b="1" dirty="0">
                <a:solidFill>
                  <a:srgbClr val="23334E"/>
                </a:solidFill>
                <a:latin typeface="Arial Narrow" panose="020B0606020202030204" pitchFamily="34" charset="0"/>
                <a:cs typeface="Aharoni" panose="02010803020104030203" pitchFamily="2" charset="-79"/>
              </a:rPr>
              <a:t>9</a:t>
            </a:r>
            <a:endParaRPr lang="en-US" sz="5400" b="1" dirty="0">
              <a:solidFill>
                <a:srgbClr val="23334E"/>
              </a:solidFill>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pic>
        <p:nvPicPr>
          <p:cNvPr id="9" name="4E92DA43-5712-40E9-AFDC-2C1062C78C6F" descr="7646DFF2-B812-4635-AA57-5171E34E5A45@chrc">
            <a:extLst>
              <a:ext uri="{FF2B5EF4-FFF2-40B4-BE49-F238E27FC236}">
                <a16:creationId xmlns:a16="http://schemas.microsoft.com/office/drawing/2014/main" id="{DA6CBD25-745A-43B8-8BA1-DAB94966B26D}"/>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90152"/>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61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AF3779-9D07-4EE3-9E5D-53EA1B007086}"/>
              </a:ext>
            </a:extLst>
          </p:cNvPr>
          <p:cNvPicPr>
            <a:picLocks noChangeAspect="1"/>
          </p:cNvPicPr>
          <p:nvPr/>
        </p:nvPicPr>
        <p:blipFill>
          <a:blip r:embed="rId3"/>
          <a:stretch>
            <a:fillRect/>
          </a:stretch>
        </p:blipFill>
        <p:spPr>
          <a:xfrm>
            <a:off x="349484" y="1256611"/>
            <a:ext cx="8515351" cy="4348162"/>
          </a:xfrm>
          <a:prstGeom prst="rect">
            <a:avLst/>
          </a:prstGeom>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35160" y="123582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94441"/>
            <a:ext cx="6529356" cy="954107"/>
          </a:xfrm>
          <a:prstGeom prst="rect">
            <a:avLst/>
          </a:prstGeom>
          <a:noFill/>
        </p:spPr>
        <p:txBody>
          <a:bodyPr wrap="square">
            <a:spAutoFit/>
          </a:bodyPr>
          <a:lstStyle/>
          <a:p>
            <a:pPr lvl="0">
              <a:defRPr/>
            </a:pPr>
            <a:r>
              <a:rPr lang="fr-FR" sz="2800" b="1" dirty="0">
                <a:solidFill>
                  <a:srgbClr val="183059"/>
                </a:solidFill>
                <a:latin typeface="Arial Narrow" panose="020B0606020202030204" pitchFamily="34" charset="0"/>
                <a:cs typeface="Aharoni" panose="02010803020104030203" pitchFamily="2" charset="-79"/>
              </a:rPr>
              <a:t>Fréquence et résultats de doses réduites d’AOD : Résultat de l’étude ORBIT-AF II</a:t>
            </a:r>
            <a:endParaRPr kumimoji="0" lang="fr-FR" sz="28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TextBox 11">
            <a:extLst>
              <a:ext uri="{FF2B5EF4-FFF2-40B4-BE49-F238E27FC236}">
                <a16:creationId xmlns:a16="http://schemas.microsoft.com/office/drawing/2014/main" id="{0DB1C1FF-267D-4AFC-A457-F56A1D44D526}"/>
              </a:ext>
            </a:extLst>
          </p:cNvPr>
          <p:cNvSpPr txBox="1"/>
          <p:nvPr/>
        </p:nvSpPr>
        <p:spPr>
          <a:xfrm>
            <a:off x="1012920" y="5178787"/>
            <a:ext cx="3817890" cy="338554"/>
          </a:xfrm>
          <a:prstGeom prst="rect">
            <a:avLst/>
          </a:prstGeom>
          <a:noFill/>
        </p:spPr>
        <p:txBody>
          <a:bodyPr wrap="square" rtlCol="0">
            <a:spAutoFit/>
          </a:bodyPr>
          <a:lstStyle/>
          <a:p>
            <a:pPr algn="ctr" defTabSz="514350">
              <a:defRPr/>
            </a:pPr>
            <a:r>
              <a:rPr lang="fr-CA" sz="1600" b="1" dirty="0">
                <a:latin typeface="Arial Narrow" panose="020B0606020202030204" pitchFamily="34" charset="0"/>
              </a:rPr>
              <a:t>Dose usuelle</a:t>
            </a:r>
          </a:p>
        </p:txBody>
      </p:sp>
      <p:sp>
        <p:nvSpPr>
          <p:cNvPr id="13" name="TextBox 12">
            <a:extLst>
              <a:ext uri="{FF2B5EF4-FFF2-40B4-BE49-F238E27FC236}">
                <a16:creationId xmlns:a16="http://schemas.microsoft.com/office/drawing/2014/main" id="{4E34796A-51BA-42FB-9785-6D8DFD63EEF4}"/>
              </a:ext>
            </a:extLst>
          </p:cNvPr>
          <p:cNvSpPr txBox="1"/>
          <p:nvPr/>
        </p:nvSpPr>
        <p:spPr>
          <a:xfrm>
            <a:off x="4830810" y="5178787"/>
            <a:ext cx="3817890" cy="338554"/>
          </a:xfrm>
          <a:prstGeom prst="rect">
            <a:avLst/>
          </a:prstGeom>
          <a:noFill/>
        </p:spPr>
        <p:txBody>
          <a:bodyPr wrap="square" rtlCol="0">
            <a:spAutoFit/>
          </a:bodyPr>
          <a:lstStyle/>
          <a:p>
            <a:pPr algn="ctr" defTabSz="514350">
              <a:defRPr/>
            </a:pPr>
            <a:r>
              <a:rPr lang="fr-CA" sz="1600" b="1" dirty="0">
                <a:latin typeface="Arial Narrow" panose="020B0606020202030204" pitchFamily="34" charset="0"/>
              </a:rPr>
              <a:t>Dose réduite</a:t>
            </a:r>
          </a:p>
        </p:txBody>
      </p:sp>
      <p:cxnSp>
        <p:nvCxnSpPr>
          <p:cNvPr id="14" name="Straight Connector 13">
            <a:extLst>
              <a:ext uri="{FF2B5EF4-FFF2-40B4-BE49-F238E27FC236}">
                <a16:creationId xmlns:a16="http://schemas.microsoft.com/office/drawing/2014/main" id="{8E8380AB-BEB2-4679-89CF-10A925A13F0B}"/>
              </a:ext>
            </a:extLst>
          </p:cNvPr>
          <p:cNvCxnSpPr>
            <a:cxnSpLocks/>
          </p:cNvCxnSpPr>
          <p:nvPr/>
        </p:nvCxnSpPr>
        <p:spPr>
          <a:xfrm>
            <a:off x="4806745" y="1995633"/>
            <a:ext cx="0" cy="2926080"/>
          </a:xfrm>
          <a:prstGeom prst="line">
            <a:avLst/>
          </a:prstGeom>
          <a:ln>
            <a:solidFill>
              <a:schemeClr val="tx1">
                <a:lumMod val="75000"/>
                <a:lumOff val="2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F4E9C97E-1E73-4CDD-B691-F1F47517C415}"/>
              </a:ext>
            </a:extLst>
          </p:cNvPr>
          <p:cNvSpPr txBox="1">
            <a:spLocks/>
          </p:cNvSpPr>
          <p:nvPr/>
        </p:nvSpPr>
        <p:spPr>
          <a:xfrm>
            <a:off x="904709" y="5548329"/>
            <a:ext cx="7610642" cy="712746"/>
          </a:xfrm>
          <a:prstGeom prst="rect">
            <a:avLst/>
          </a:prstGeom>
          <a:noFill/>
        </p:spPr>
        <p:txBody>
          <a:bodyPr lIns="51435" tIns="25718" rIns="51435" bIns="25718"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fr-CA" sz="2000" b="1" dirty="0">
                <a:solidFill>
                  <a:prstClr val="black"/>
                </a:solidFill>
                <a:latin typeface="Arial Narrow" panose="020B0606020202030204" pitchFamily="34" charset="0"/>
              </a:rPr>
              <a:t>Le sous-dosage est fréquent : </a:t>
            </a:r>
            <a:r>
              <a:rPr lang="fr-CA" sz="2000" b="1" dirty="0">
                <a:solidFill>
                  <a:srgbClr val="FFC000"/>
                </a:solidFill>
                <a:latin typeface="Arial Narrow" panose="020B0606020202030204" pitchFamily="34" charset="0"/>
              </a:rPr>
              <a:t>50% </a:t>
            </a:r>
            <a:r>
              <a:rPr lang="fr-CA" sz="2000" b="1" dirty="0">
                <a:latin typeface="Arial Narrow" panose="020B0606020202030204" pitchFamily="34" charset="0"/>
              </a:rPr>
              <a:t>des patients </a:t>
            </a:r>
            <a:r>
              <a:rPr lang="fr-CA" sz="2000" b="1" dirty="0">
                <a:solidFill>
                  <a:prstClr val="black"/>
                </a:solidFill>
                <a:latin typeface="Arial Narrow" panose="020B0606020202030204" pitchFamily="34" charset="0"/>
              </a:rPr>
              <a:t>traités par des AOD faiblement dosés devraient recevoir des doses élevées</a:t>
            </a:r>
            <a:endParaRPr lang="fr-CA" sz="2000" b="1" u="sng" dirty="0">
              <a:solidFill>
                <a:prstClr val="black"/>
              </a:solidFill>
              <a:latin typeface="Arial Narrow" panose="020B0606020202030204" pitchFamily="34" charset="0"/>
            </a:endParaRPr>
          </a:p>
        </p:txBody>
      </p:sp>
      <p:sp>
        <p:nvSpPr>
          <p:cNvPr id="2" name="Rectangle 1">
            <a:extLst>
              <a:ext uri="{FF2B5EF4-FFF2-40B4-BE49-F238E27FC236}">
                <a16:creationId xmlns:a16="http://schemas.microsoft.com/office/drawing/2014/main" id="{610E8823-96D0-4CF9-837D-969AA19A86A4}"/>
              </a:ext>
            </a:extLst>
          </p:cNvPr>
          <p:cNvSpPr/>
          <p:nvPr/>
        </p:nvSpPr>
        <p:spPr>
          <a:xfrm>
            <a:off x="3291840" y="1434254"/>
            <a:ext cx="182880" cy="182880"/>
          </a:xfrm>
          <a:prstGeom prst="rect">
            <a:avLst/>
          </a:prstGeom>
          <a:solidFill>
            <a:srgbClr val="19325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5F6404-165C-4033-B2BA-A2FF976DFF23}"/>
              </a:ext>
            </a:extLst>
          </p:cNvPr>
          <p:cNvSpPr/>
          <p:nvPr/>
        </p:nvSpPr>
        <p:spPr>
          <a:xfrm>
            <a:off x="4724400" y="1426634"/>
            <a:ext cx="182880" cy="182880"/>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40B807-147E-45D5-BA7B-284B6237F3EC}"/>
              </a:ext>
            </a:extLst>
          </p:cNvPr>
          <p:cNvSpPr txBox="1"/>
          <p:nvPr/>
        </p:nvSpPr>
        <p:spPr>
          <a:xfrm>
            <a:off x="3200400" y="1335401"/>
            <a:ext cx="1828800" cy="338554"/>
          </a:xfrm>
          <a:prstGeom prst="rect">
            <a:avLst/>
          </a:prstGeom>
          <a:noFill/>
        </p:spPr>
        <p:txBody>
          <a:bodyPr wrap="square" rtlCol="0">
            <a:spAutoFit/>
          </a:bodyPr>
          <a:lstStyle/>
          <a:p>
            <a:pPr algn="ctr"/>
            <a:r>
              <a:rPr lang="fr-CA" sz="1600" b="1" dirty="0">
                <a:latin typeface="Arial Narrow" panose="020B0606020202030204" pitchFamily="34" charset="0"/>
              </a:rPr>
              <a:t>Approprié </a:t>
            </a:r>
          </a:p>
        </p:txBody>
      </p:sp>
      <p:sp>
        <p:nvSpPr>
          <p:cNvPr id="17" name="TextBox 16">
            <a:extLst>
              <a:ext uri="{FF2B5EF4-FFF2-40B4-BE49-F238E27FC236}">
                <a16:creationId xmlns:a16="http://schemas.microsoft.com/office/drawing/2014/main" id="{A8459DA9-1D32-49AB-8AB3-C7A86330057B}"/>
              </a:ext>
            </a:extLst>
          </p:cNvPr>
          <p:cNvSpPr txBox="1"/>
          <p:nvPr/>
        </p:nvSpPr>
        <p:spPr>
          <a:xfrm>
            <a:off x="4607160" y="1350958"/>
            <a:ext cx="1828800" cy="338554"/>
          </a:xfrm>
          <a:prstGeom prst="rect">
            <a:avLst/>
          </a:prstGeom>
          <a:noFill/>
        </p:spPr>
        <p:txBody>
          <a:bodyPr wrap="square" rtlCol="0">
            <a:spAutoFit/>
          </a:bodyPr>
          <a:lstStyle/>
          <a:p>
            <a:pPr algn="ctr"/>
            <a:r>
              <a:rPr lang="fr-CA" sz="1600" b="1" dirty="0">
                <a:latin typeface="Arial Narrow" panose="020B0606020202030204" pitchFamily="34" charset="0"/>
              </a:rPr>
              <a:t>Inapproprié</a:t>
            </a:r>
            <a:r>
              <a:rPr lang="en-CA" sz="1600" b="1" dirty="0">
                <a:latin typeface="Arial Narrow" panose="020B0606020202030204" pitchFamily="34" charset="0"/>
              </a:rPr>
              <a:t> </a:t>
            </a:r>
            <a:endParaRPr lang="en-US" sz="1600" b="1" dirty="0">
              <a:latin typeface="Arial Narrow" panose="020B0606020202030204" pitchFamily="34" charset="0"/>
            </a:endParaRPr>
          </a:p>
        </p:txBody>
      </p:sp>
      <p:sp>
        <p:nvSpPr>
          <p:cNvPr id="5" name="Rectangle 4">
            <a:extLst>
              <a:ext uri="{FF2B5EF4-FFF2-40B4-BE49-F238E27FC236}">
                <a16:creationId xmlns:a16="http://schemas.microsoft.com/office/drawing/2014/main" id="{63AE0BF4-9226-49FC-A7B6-591D6074D958}"/>
              </a:ext>
            </a:extLst>
          </p:cNvPr>
          <p:cNvSpPr/>
          <p:nvPr/>
        </p:nvSpPr>
        <p:spPr>
          <a:xfrm>
            <a:off x="274320" y="6405416"/>
            <a:ext cx="568071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sp>
        <p:nvSpPr>
          <p:cNvPr id="3" name="ZoneTexte 2"/>
          <p:cNvSpPr txBox="1"/>
          <p:nvPr/>
        </p:nvSpPr>
        <p:spPr>
          <a:xfrm>
            <a:off x="37344" y="5955221"/>
            <a:ext cx="1807551" cy="261610"/>
          </a:xfrm>
          <a:prstGeom prst="rect">
            <a:avLst/>
          </a:prstGeom>
          <a:noFill/>
        </p:spPr>
        <p:txBody>
          <a:bodyPr wrap="square" rtlCol="0">
            <a:spAutoFit/>
          </a:bodyPr>
          <a:lstStyle/>
          <a:p>
            <a:r>
              <a:rPr lang="fr-CA" sz="1100" dirty="0">
                <a:latin typeface="Arial Narrow" panose="020B0606020202030204" pitchFamily="34" charset="0"/>
              </a:rPr>
              <a:t>All </a:t>
            </a:r>
            <a:r>
              <a:rPr lang="fr-CA" sz="1100" dirty="0" err="1">
                <a:latin typeface="Arial Narrow" panose="020B0606020202030204" pitchFamily="34" charset="0"/>
              </a:rPr>
              <a:t>DOACs</a:t>
            </a:r>
            <a:r>
              <a:rPr lang="fr-CA" sz="1100" dirty="0">
                <a:latin typeface="Arial Narrow" panose="020B0606020202030204" pitchFamily="34" charset="0"/>
              </a:rPr>
              <a:t> = Tous les AOD</a:t>
            </a:r>
            <a:endParaRPr lang="fr-FR" sz="1100" dirty="0">
              <a:latin typeface="Arial Narrow" panose="020B0606020202030204" pitchFamily="34" charset="0"/>
            </a:endParaRPr>
          </a:p>
        </p:txBody>
      </p:sp>
      <p:pic>
        <p:nvPicPr>
          <p:cNvPr id="19" name="4E92DA43-5712-40E9-AFDC-2C1062C78C6F" descr="7646DFF2-B812-4635-AA57-5171E34E5A45@chrc">
            <a:extLst>
              <a:ext uri="{FF2B5EF4-FFF2-40B4-BE49-F238E27FC236}">
                <a16:creationId xmlns:a16="http://schemas.microsoft.com/office/drawing/2014/main" id="{A154701C-6738-478B-8E1B-F56599A38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7826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3222135"/>
            <a:ext cx="8740424" cy="1446550"/>
          </a:xfrm>
          <a:prstGeom prst="rect">
            <a:avLst/>
          </a:prstGeom>
          <a:noFill/>
        </p:spPr>
        <p:txBody>
          <a:bodyPr wrap="square" rtlCol="0" anchor="ctr">
            <a:spAutoFit/>
          </a:bodyPr>
          <a:lstStyle/>
          <a:p>
            <a:pPr lvl="0" algn="ctr"/>
            <a:r>
              <a:rPr lang="fr-BE" sz="4400" b="1" dirty="0">
                <a:solidFill>
                  <a:prstClr val="white"/>
                </a:solidFill>
                <a:latin typeface="Arial Narrow" panose="020B0606020202030204" pitchFamily="34" charset="0"/>
              </a:rPr>
              <a:t>Quels sont les schémas d’utilisation de doses réduites au Canada? </a:t>
            </a:r>
            <a:endParaRPr kumimoji="0" lang="fr-BE" sz="4400" b="1" i="0" u="none" strike="noStrike" kern="1200" cap="none" spc="0" normalizeH="0" baseline="0" dirty="0">
              <a:ln>
                <a:noFill/>
              </a:ln>
              <a:solidFill>
                <a:prstClr val="white"/>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1754326"/>
          </a:xfrm>
          <a:prstGeom prst="rect">
            <a:avLst/>
          </a:prstGeom>
          <a:noFill/>
        </p:spPr>
        <p:txBody>
          <a:bodyPr wrap="square">
            <a:spAutoFit/>
          </a:bodyPr>
          <a:lstStyle/>
          <a:p>
            <a:pPr algn="ctr">
              <a:defRPr/>
            </a:pPr>
            <a:r>
              <a:rPr lang="en-CA" sz="5400" b="1" dirty="0" err="1">
                <a:solidFill>
                  <a:srgbClr val="23334E"/>
                </a:solidFill>
                <a:latin typeface="Arial Narrow" panose="020B0606020202030204" pitchFamily="34" charset="0"/>
                <a:cs typeface="Aharoni" panose="02010803020104030203" pitchFamily="2" charset="-79"/>
              </a:rPr>
              <a:t>Cas</a:t>
            </a:r>
            <a:r>
              <a:rPr lang="en-CA" sz="5400" b="1" dirty="0">
                <a:solidFill>
                  <a:srgbClr val="23334E"/>
                </a:solidFill>
                <a:latin typeface="Arial Narrow" panose="020B0606020202030204" pitchFamily="34" charset="0"/>
                <a:cs typeface="Aharoni" panose="02010803020104030203" pitchFamily="2" charset="-79"/>
              </a:rPr>
              <a:t> </a:t>
            </a:r>
            <a:r>
              <a:rPr lang="en-US" sz="5400" b="1" dirty="0">
                <a:solidFill>
                  <a:srgbClr val="19325C"/>
                </a:solidFill>
                <a:latin typeface="Arial Narrow" pitchFamily="34" charset="0"/>
              </a:rPr>
              <a:t>n</a:t>
            </a:r>
            <a:r>
              <a:rPr lang="fr-FR" sz="5400" b="1" baseline="30000" dirty="0">
                <a:solidFill>
                  <a:srgbClr val="19325C"/>
                </a:solidFill>
                <a:latin typeface="Arial Narrow" pitchFamily="34" charset="0"/>
              </a:rPr>
              <a:t>o </a:t>
            </a:r>
            <a:r>
              <a:rPr lang="en-CA" sz="5400" b="1" dirty="0">
                <a:solidFill>
                  <a:srgbClr val="19325C"/>
                </a:solidFill>
                <a:latin typeface="Arial Narrow" panose="020B0606020202030204" pitchFamily="34" charset="0"/>
                <a:cs typeface="Aharoni" panose="02010803020104030203" pitchFamily="2" charset="-79"/>
              </a:rPr>
              <a:t>9</a:t>
            </a:r>
            <a:endParaRPr lang="en-US" sz="5400" b="1" dirty="0">
              <a:solidFill>
                <a:srgbClr val="19325C"/>
              </a:solidFill>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pic>
        <p:nvPicPr>
          <p:cNvPr id="9" name="4E92DA43-5712-40E9-AFDC-2C1062C78C6F" descr="7646DFF2-B812-4635-AA57-5171E34E5A45@chrc">
            <a:extLst>
              <a:ext uri="{FF2B5EF4-FFF2-40B4-BE49-F238E27FC236}">
                <a16:creationId xmlns:a16="http://schemas.microsoft.com/office/drawing/2014/main" id="{289E1FBE-6ACB-4C46-ADDA-6D0CA95F544C}"/>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90152"/>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055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15064"/>
            <a:ext cx="694226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Utilisation</a:t>
            </a:r>
            <a:r>
              <a:rPr kumimoji="0" lang="fr-FR" sz="2400" b="1" i="0" u="none" strike="noStrike" kern="1200" cap="none" spc="0" normalizeH="0" dirty="0">
                <a:ln>
                  <a:noFill/>
                </a:ln>
                <a:solidFill>
                  <a:srgbClr val="183059"/>
                </a:solidFill>
                <a:effectLst/>
                <a:uLnTx/>
                <a:uFillTx/>
                <a:latin typeface="Arial Narrow" panose="020B0606020202030204" pitchFamily="34" charset="0"/>
                <a:ea typeface="+mn-ea"/>
                <a:cs typeface="Aharoni" panose="02010803020104030203" pitchFamily="2" charset="-79"/>
              </a:rPr>
              <a:t> appropriée des agents </a:t>
            </a:r>
            <a:r>
              <a:rPr kumimoji="0" lang="fr-FR" sz="2400" b="1" i="0" u="none" strike="noStrike" kern="1200" cap="none" spc="0" normalizeH="0" dirty="0" err="1">
                <a:ln>
                  <a:noFill/>
                </a:ln>
                <a:solidFill>
                  <a:srgbClr val="183059"/>
                </a:solidFill>
                <a:effectLst/>
                <a:uLnTx/>
                <a:uFillTx/>
                <a:latin typeface="Arial Narrow" panose="020B0606020202030204" pitchFamily="34" charset="0"/>
                <a:ea typeface="+mn-ea"/>
                <a:cs typeface="Aharoni" panose="02010803020104030203" pitchFamily="2" charset="-79"/>
              </a:rPr>
              <a:t>antithrombotiques</a:t>
            </a:r>
            <a:r>
              <a:rPr kumimoji="0" lang="fr-FR" sz="2400" b="1" i="0" u="none" strike="noStrike" kern="1200" cap="none" spc="0" normalizeH="0" dirty="0">
                <a:ln>
                  <a:noFill/>
                </a:ln>
                <a:solidFill>
                  <a:srgbClr val="183059"/>
                </a:solidFill>
                <a:effectLst/>
                <a:uLnTx/>
                <a:uFillTx/>
                <a:latin typeface="Arial Narrow" panose="020B0606020202030204" pitchFamily="34" charset="0"/>
                <a:ea typeface="+mn-ea"/>
                <a:cs typeface="Aharoni" panose="02010803020104030203" pitchFamily="2" charset="-79"/>
              </a:rPr>
              <a:t> chez les patients canadiens atteints de FANV</a:t>
            </a:r>
            <a:endParaRPr kumimoji="0" lang="fr-FR" sz="24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655421"/>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7 019 patients </a:t>
            </a:r>
            <a:r>
              <a:rPr lang="fr-BE" sz="2300" b="1" dirty="0">
                <a:solidFill>
                  <a:prstClr val="black">
                    <a:lumMod val="75000"/>
                    <a:lumOff val="25000"/>
                  </a:prstClr>
                </a:solidFill>
                <a:latin typeface="Arial Narrow" panose="020B0606020202030204" pitchFamily="34" charset="0"/>
              </a:rPr>
              <a:t>atteints de FANV proviennent de</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735 </a:t>
            </a:r>
            <a:r>
              <a:rPr lang="fr-BE" sz="2300" b="1" dirty="0">
                <a:solidFill>
                  <a:prstClr val="black">
                    <a:lumMod val="75000"/>
                    <a:lumOff val="25000"/>
                  </a:prstClr>
                </a:solidFill>
                <a:latin typeface="Arial Narrow" panose="020B0606020202030204" pitchFamily="34" charset="0"/>
              </a:rPr>
              <a:t>cabinets de médecins généralistes</a:t>
            </a:r>
            <a:endPar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Plus</a:t>
            </a:r>
            <a:r>
              <a:rPr kumimoji="0" lang="fr-BE" sz="2300" b="1" i="0" u="none" strike="noStrike" kern="1200" cap="none" spc="0" normalizeH="0" noProof="0" dirty="0">
                <a:ln>
                  <a:noFill/>
                </a:ln>
                <a:solidFill>
                  <a:prstClr val="black">
                    <a:lumMod val="75000"/>
                    <a:lumOff val="25000"/>
                  </a:prstClr>
                </a:solidFill>
                <a:effectLst/>
                <a:uLnTx/>
                <a:uFillTx/>
                <a:latin typeface="Arial Narrow" panose="020B0606020202030204" pitchFamily="34" charset="0"/>
              </a:rPr>
              <a:t> de</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90% des patients ayant un score CHADS</a:t>
            </a:r>
            <a:r>
              <a:rPr kumimoji="0" lang="fr-BE" sz="23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rPr>
              <a:t>2</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&gt;1 reçoivent un anticoagulant oral</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lang="fr-BE" sz="3600" b="1" dirty="0">
                <a:ln w="22225">
                  <a:solidFill>
                    <a:srgbClr val="183059"/>
                  </a:solidFill>
                  <a:prstDash val="solid"/>
                </a:ln>
                <a:solidFill>
                  <a:srgbClr val="00B0F0"/>
                </a:solidFill>
                <a:latin typeface="Arial Narrow" panose="020B0606020202030204" pitchFamily="34" charset="0"/>
              </a:rPr>
              <a:t>MAIS</a:t>
            </a:r>
            <a:r>
              <a:rPr kumimoji="0" lang="fr-BE" sz="36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rPr>
              <a:t> ….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Plus de 50 % des patients sous ACO reçoivent de la </a:t>
            </a:r>
            <a:r>
              <a:rPr lang="fr-BE" sz="2300" b="1" dirty="0">
                <a:solidFill>
                  <a:prstClr val="black">
                    <a:lumMod val="75000"/>
                    <a:lumOff val="25000"/>
                  </a:prstClr>
                </a:solidFill>
                <a:latin typeface="Arial Narrow" panose="020B0606020202030204" pitchFamily="34" charset="0"/>
              </a:rPr>
              <a:t>warfarine </a:t>
            </a:r>
            <a:endPar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Chez 30,9% des patients sous warfarine , le temps dans la zone thérapeutique est &lt; 65%</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Parmi</a:t>
            </a:r>
            <a:r>
              <a:rPr kumimoji="0" lang="fr-BE" sz="2300" b="1" i="0" u="none" strike="noStrike" kern="1200" cap="none" spc="0" normalizeH="0" noProof="0" dirty="0">
                <a:ln>
                  <a:noFill/>
                </a:ln>
                <a:solidFill>
                  <a:prstClr val="black">
                    <a:lumMod val="75000"/>
                    <a:lumOff val="25000"/>
                  </a:prstClr>
                </a:solidFill>
                <a:effectLst/>
                <a:uLnTx/>
                <a:uFillTx/>
                <a:latin typeface="Arial Narrow" panose="020B0606020202030204" pitchFamily="34" charset="0"/>
              </a:rPr>
              <a:t> les patients sous AOD, 11,</a:t>
            </a:r>
            <a:r>
              <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7 % </a:t>
            </a:r>
            <a:r>
              <a:rPr lang="fr-BE" sz="2300" b="1" dirty="0">
                <a:solidFill>
                  <a:prstClr val="black">
                    <a:lumMod val="75000"/>
                    <a:lumOff val="25000"/>
                  </a:prstClr>
                </a:solidFill>
                <a:latin typeface="Arial Narrow" panose="020B0606020202030204" pitchFamily="34" charset="0"/>
              </a:rPr>
              <a:t>recevaient une dose inappropriée</a:t>
            </a:r>
            <a:endPar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Chez 7,4 %, le médicament était sous-dosé</a:t>
            </a:r>
          </a:p>
          <a:p>
            <a:pPr marL="685800" marR="0" lvl="1" indent="-342900" algn="l" defTabSz="685800" rtl="0" eaLnBrk="1" fontAlgn="auto" latinLnBrk="0" hangingPunct="1">
              <a:lnSpc>
                <a:spcPct val="100000"/>
              </a:lnSpc>
              <a:spcBef>
                <a:spcPts val="0"/>
              </a:spcBef>
              <a:spcAft>
                <a:spcPts val="0"/>
              </a:spcAft>
              <a:buClr>
                <a:srgbClr val="00B0F0"/>
              </a:buClr>
              <a:buSzTx/>
              <a:buFont typeface="Arial" panose="020B0604020202020204" pitchFamily="34" charset="0"/>
              <a:buChar char="•"/>
              <a:tabLst/>
              <a:defRPr/>
            </a:pP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Che</a:t>
            </a:r>
            <a:r>
              <a:rPr lang="fr-BE" sz="2000" b="1" noProof="0" dirty="0">
                <a:solidFill>
                  <a:prstClr val="black">
                    <a:lumMod val="75000"/>
                    <a:lumOff val="25000"/>
                  </a:prstClr>
                </a:solidFill>
                <a:latin typeface="Arial Narrow" panose="020B0606020202030204" pitchFamily="34" charset="0"/>
              </a:rPr>
              <a:t>z </a:t>
            </a: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4,3 %, le médicament était </a:t>
            </a:r>
            <a:r>
              <a:rPr kumimoji="0" lang="fr-BE" sz="20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rPr>
              <a:t>surdosé</a:t>
            </a:r>
            <a:r>
              <a:rPr kumimoji="0" lang="fr-BE"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rPr>
              <a:t> </a:t>
            </a:r>
          </a:p>
          <a:p>
            <a:pPr marL="342900" marR="0" lvl="0" indent="-342900" algn="l" defTabSz="6858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lang="fr-BE" sz="2300" b="1" noProof="0" dirty="0">
                <a:solidFill>
                  <a:prstClr val="black">
                    <a:lumMod val="75000"/>
                    <a:lumOff val="25000"/>
                  </a:prstClr>
                </a:solidFill>
                <a:latin typeface="Arial Narrow" panose="020B0606020202030204" pitchFamily="34" charset="0"/>
              </a:rPr>
              <a:t>Chez 3,2 % </a:t>
            </a:r>
            <a:r>
              <a:rPr lang="fr-BE" sz="2300" b="1" dirty="0">
                <a:solidFill>
                  <a:prstClr val="black">
                    <a:lumMod val="75000"/>
                    <a:lumOff val="25000"/>
                  </a:prstClr>
                </a:solidFill>
                <a:latin typeface="Arial Narrow" panose="020B0606020202030204" pitchFamily="34" charset="0"/>
              </a:rPr>
              <a:t>des patients sous AOD, le médicament était contre-indiqué en raison d’une dysfonction rénale</a:t>
            </a:r>
            <a:endParaRPr kumimoji="0" lang="fr-BE"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164203"/>
            <a:ext cx="8600238" cy="230832"/>
          </a:xfrm>
          <a:prstGeom prst="rect">
            <a:avLst/>
          </a:prstGeom>
          <a:noFill/>
          <a:ln w="9525">
            <a:noFill/>
            <a:miter lim="800000"/>
            <a:headEnd/>
            <a:tailEnd/>
          </a:ln>
        </p:spPr>
        <p:txBody>
          <a:bodyPr wrap="square">
            <a:spAutoFit/>
          </a:bodyPr>
          <a:lstStyle/>
          <a:p>
            <a:pPr lvl="0">
              <a:defRPr/>
            </a:pPr>
            <a:r>
              <a:rPr lang="en-CA" altLang="en-US" sz="900" dirty="0">
                <a:solidFill>
                  <a:prstClr val="black">
                    <a:lumMod val="85000"/>
                    <a:lumOff val="15000"/>
                  </a:prstClr>
                </a:solidFill>
                <a:latin typeface="Arial Narrow" panose="020B0606020202030204" pitchFamily="34" charset="0"/>
                <a:cs typeface="Lato"/>
              </a:rPr>
              <a:t>FANV : Fibrillation </a:t>
            </a:r>
            <a:r>
              <a:rPr lang="en-CA" altLang="en-US" sz="900" dirty="0" err="1">
                <a:solidFill>
                  <a:prstClr val="black">
                    <a:lumMod val="85000"/>
                    <a:lumOff val="15000"/>
                  </a:prstClr>
                </a:solidFill>
                <a:latin typeface="Arial Narrow" panose="020B0606020202030204" pitchFamily="34" charset="0"/>
                <a:cs typeface="Lato"/>
              </a:rPr>
              <a:t>auriculaire</a:t>
            </a:r>
            <a:r>
              <a:rPr lang="en-CA" altLang="en-US" sz="900" dirty="0">
                <a:solidFill>
                  <a:prstClr val="black">
                    <a:lumMod val="85000"/>
                    <a:lumOff val="15000"/>
                  </a:prstClr>
                </a:solidFill>
                <a:latin typeface="Arial Narrow" panose="020B0606020202030204" pitchFamily="34" charset="0"/>
                <a:cs typeface="Lato"/>
              </a:rPr>
              <a:t> non </a:t>
            </a:r>
            <a:r>
              <a:rPr lang="en-CA" altLang="en-US" sz="900" dirty="0" err="1">
                <a:solidFill>
                  <a:prstClr val="black">
                    <a:lumMod val="85000"/>
                    <a:lumOff val="15000"/>
                  </a:prstClr>
                </a:solidFill>
                <a:latin typeface="Arial Narrow" panose="020B0606020202030204" pitchFamily="34" charset="0"/>
                <a:cs typeface="Lato"/>
              </a:rPr>
              <a:t>valvulaire</a:t>
            </a:r>
            <a:endParaRPr lang="en-CA" altLang="en-US" sz="900" dirty="0">
              <a:solidFill>
                <a:prstClr val="black">
                  <a:lumMod val="85000"/>
                  <a:lumOff val="15000"/>
                </a:prstClr>
              </a:solidFill>
              <a:latin typeface="Arial Narrow" panose="020B0606020202030204" pitchFamily="34" charset="0"/>
              <a:cs typeface="Lato"/>
            </a:endParaRPr>
          </a:p>
        </p:txBody>
      </p:sp>
      <p:pic>
        <p:nvPicPr>
          <p:cNvPr id="10" name="4E92DA43-5712-40E9-AFDC-2C1062C78C6F" descr="7646DFF2-B812-4635-AA57-5171E34E5A45@chrc">
            <a:extLst>
              <a:ext uri="{FF2B5EF4-FFF2-40B4-BE49-F238E27FC236}">
                <a16:creationId xmlns:a16="http://schemas.microsoft.com/office/drawing/2014/main" id="{32F6DF82-3177-41D7-870C-667C65374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6780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8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85738" y="31317"/>
            <a:ext cx="6376085" cy="11387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OPTIMAL AF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Renseignements généraux</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093198"/>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FANV</a:t>
            </a:r>
            <a:r>
              <a:rPr kumimoji="0" lang="en-CA" altLang="en-US" sz="900" b="0" i="0" u="none" strike="noStrike" kern="1200" cap="none" spc="0" normalizeH="0" noProof="0" dirty="0">
                <a:ln>
                  <a:noFill/>
                </a:ln>
                <a:solidFill>
                  <a:prstClr val="black">
                    <a:lumMod val="85000"/>
                    <a:lumOff val="15000"/>
                  </a:prstClr>
                </a:solidFill>
                <a:effectLst/>
                <a:uLnTx/>
                <a:uFillTx/>
                <a:latin typeface="Arial Narrow" panose="020B0606020202030204" pitchFamily="34" charset="0"/>
                <a:ea typeface="+mn-ea"/>
                <a:cs typeface="Lato"/>
              </a:rPr>
              <a:t> : Fibrillation </a:t>
            </a:r>
            <a:r>
              <a:rPr kumimoji="0" lang="en-CA" altLang="en-US" sz="900" b="0" i="0" u="none" strike="noStrike" kern="1200" cap="none" spc="0" normalizeH="0" noProof="0" dirty="0" err="1">
                <a:ln>
                  <a:noFill/>
                </a:ln>
                <a:solidFill>
                  <a:prstClr val="black">
                    <a:lumMod val="85000"/>
                    <a:lumOff val="15000"/>
                  </a:prstClr>
                </a:solidFill>
                <a:effectLst/>
                <a:uLnTx/>
                <a:uFillTx/>
                <a:latin typeface="Arial Narrow" panose="020B0606020202030204" pitchFamily="34" charset="0"/>
                <a:ea typeface="+mn-ea"/>
                <a:cs typeface="Lato"/>
              </a:rPr>
              <a:t>auriculaire</a:t>
            </a:r>
            <a:r>
              <a:rPr kumimoji="0" lang="en-CA" altLang="en-US" sz="900" b="0" i="0" u="none" strike="noStrike" kern="1200" cap="none" spc="0" normalizeH="0" noProof="0" dirty="0">
                <a:ln>
                  <a:noFill/>
                </a:ln>
                <a:solidFill>
                  <a:prstClr val="black">
                    <a:lumMod val="85000"/>
                    <a:lumOff val="15000"/>
                  </a:prstClr>
                </a:solidFill>
                <a:effectLst/>
                <a:uLnTx/>
                <a:uFillTx/>
                <a:latin typeface="Arial Narrow" panose="020B0606020202030204" pitchFamily="34" charset="0"/>
                <a:ea typeface="+mn-ea"/>
                <a:cs typeface="Lato"/>
              </a:rPr>
              <a:t> non </a:t>
            </a:r>
            <a:r>
              <a:rPr kumimoji="0" lang="en-CA" altLang="en-US" sz="900" b="0" i="0" u="none" strike="noStrike" kern="1200" cap="none" spc="0" normalizeH="0" noProof="0" dirty="0" err="1">
                <a:ln>
                  <a:noFill/>
                </a:ln>
                <a:solidFill>
                  <a:prstClr val="black">
                    <a:lumMod val="85000"/>
                    <a:lumOff val="15000"/>
                  </a:prstClr>
                </a:solidFill>
                <a:effectLst/>
                <a:uLnTx/>
                <a:uFillTx/>
                <a:latin typeface="Arial Narrow" panose="020B0606020202030204" pitchFamily="34" charset="0"/>
                <a:ea typeface="+mn-ea"/>
                <a:cs typeface="Lato"/>
              </a:rPr>
              <a:t>valvulaire</a:t>
            </a:r>
            <a:endPar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16" name="Text Box 3">
            <a:extLst>
              <a:ext uri="{FF2B5EF4-FFF2-40B4-BE49-F238E27FC236}">
                <a16:creationId xmlns:a16="http://schemas.microsoft.com/office/drawing/2014/main" id="{34AA44CB-3E51-4758-A390-C69C396FBF0D}"/>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4E92DA43-5712-40E9-AFDC-2C1062C78C6F" descr="7646DFF2-B812-4635-AA57-5171E34E5A45@chrc">
            <a:extLst>
              <a:ext uri="{FF2B5EF4-FFF2-40B4-BE49-F238E27FC236}">
                <a16:creationId xmlns:a16="http://schemas.microsoft.com/office/drawing/2014/main" id="{017ADF41-4974-40EF-BF68-347A2FF740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5425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8D38854-331A-4A79-850B-62DA4F68BD1D}"/>
              </a:ext>
            </a:extLst>
          </p:cNvPr>
          <p:cNvSpPr txBox="1"/>
          <p:nvPr/>
        </p:nvSpPr>
        <p:spPr>
          <a:xfrm>
            <a:off x="470263" y="1347349"/>
            <a:ext cx="8159931" cy="4655421"/>
          </a:xfrm>
          <a:prstGeom prst="rect">
            <a:avLst/>
          </a:prstGeom>
          <a:noFill/>
        </p:spPr>
        <p:txBody>
          <a:bodyPr wrap="square" lIns="38397" tIns="19199" rIns="38397" bIns="19199" rtlCol="0">
            <a:spAutoFit/>
          </a:bodyPr>
          <a:lstStyle/>
          <a:p>
            <a:pPr defTabSz="685800">
              <a:buClr>
                <a:srgbClr val="00B0F0"/>
              </a:buClr>
            </a:pPr>
            <a:r>
              <a:rPr lang="fr-FR" sz="2400" b="1" dirty="0">
                <a:solidFill>
                  <a:prstClr val="black">
                    <a:lumMod val="75000"/>
                    <a:lumOff val="25000"/>
                  </a:prstClr>
                </a:solidFill>
                <a:latin typeface="Arial Narrow" panose="020B0606020202030204" pitchFamily="34" charset="0"/>
              </a:rPr>
              <a:t>Le programme OPTIMAL AF visait à :</a:t>
            </a:r>
          </a:p>
          <a:p>
            <a:pPr defTabSz="685800">
              <a:buClr>
                <a:srgbClr val="00B0F0"/>
              </a:buClr>
            </a:pPr>
            <a:endParaRPr lang="fr-FR" sz="2400" b="1" dirty="0">
              <a:solidFill>
                <a:prstClr val="black">
                  <a:lumMod val="75000"/>
                  <a:lumOff val="25000"/>
                </a:prstClr>
              </a:solidFill>
              <a:latin typeface="Arial Narrow" panose="020B0606020202030204" pitchFamily="34" charset="0"/>
            </a:endParaRPr>
          </a:p>
          <a:p>
            <a:pPr marL="457200" indent="-457200" defTabSz="685800">
              <a:buClr>
                <a:srgbClr val="00B0F0"/>
              </a:buClr>
              <a:buFont typeface="Arial" panose="020B0604020202020204" pitchFamily="34" charset="0"/>
              <a:buChar char="•"/>
            </a:pPr>
            <a:r>
              <a:rPr lang="fr-FR" sz="2000" b="1" dirty="0">
                <a:solidFill>
                  <a:prstClr val="black">
                    <a:lumMod val="75000"/>
                    <a:lumOff val="25000"/>
                  </a:prstClr>
                </a:solidFill>
                <a:latin typeface="Arial Narrow" panose="020B0606020202030204" pitchFamily="34" charset="0"/>
              </a:rPr>
              <a:t>Identifier le taux de patients recevant des ACO aux doses recommandées dans les lignes directrices sur la FA de la SCC;</a:t>
            </a:r>
          </a:p>
          <a:p>
            <a:pPr marL="457200" indent="-457200" defTabSz="685800">
              <a:buClr>
                <a:srgbClr val="00B0F0"/>
              </a:buClr>
              <a:buFont typeface="Arial" panose="020B0604020202020204" pitchFamily="34" charset="0"/>
              <a:buChar char="•"/>
            </a:pPr>
            <a:endParaRPr lang="fr-FR" sz="2000" b="1" dirty="0">
              <a:solidFill>
                <a:prstClr val="black">
                  <a:lumMod val="75000"/>
                  <a:lumOff val="25000"/>
                </a:prstClr>
              </a:solidFill>
              <a:latin typeface="Arial Narrow" panose="020B0606020202030204" pitchFamily="34" charset="0"/>
            </a:endParaRPr>
          </a:p>
          <a:p>
            <a:pPr marL="457200" indent="-457200" defTabSz="685800">
              <a:buClr>
                <a:srgbClr val="00B0F0"/>
              </a:buClr>
              <a:buFont typeface="Arial" panose="020B0604020202020204" pitchFamily="34" charset="0"/>
              <a:buChar char="•"/>
            </a:pPr>
            <a:r>
              <a:rPr lang="fr-FR" sz="2000" b="1" dirty="0">
                <a:solidFill>
                  <a:prstClr val="black">
                    <a:lumMod val="75000"/>
                    <a:lumOff val="25000"/>
                  </a:prstClr>
                </a:solidFill>
                <a:latin typeface="Arial Narrow" panose="020B0606020202030204" pitchFamily="34" charset="0"/>
              </a:rPr>
              <a:t>estimer le taux des dosages des NACO inférieurs et supérieurs à ceux recommandés (i.e., en accord avec les recommandations figurant dans la monographie des produits de Santé Canada); </a:t>
            </a:r>
          </a:p>
          <a:p>
            <a:pPr marL="457200" indent="-457200" defTabSz="685800">
              <a:buClr>
                <a:srgbClr val="00B0F0"/>
              </a:buClr>
              <a:buFont typeface="Arial" panose="020B0604020202020204" pitchFamily="34" charset="0"/>
              <a:buChar char="•"/>
            </a:pPr>
            <a:endParaRPr lang="fr-FR" sz="2000" b="1" dirty="0">
              <a:solidFill>
                <a:prstClr val="black">
                  <a:lumMod val="75000"/>
                  <a:lumOff val="25000"/>
                </a:prstClr>
              </a:solidFill>
              <a:latin typeface="Arial Narrow" panose="020B0606020202030204" pitchFamily="34" charset="0"/>
            </a:endParaRPr>
          </a:p>
          <a:p>
            <a:pPr marL="457200" indent="-457200" defTabSz="685800">
              <a:buClr>
                <a:srgbClr val="00B0F0"/>
              </a:buClr>
              <a:buFont typeface="Arial" panose="020B0604020202020204" pitchFamily="34" charset="0"/>
              <a:buChar char="•"/>
            </a:pPr>
            <a:r>
              <a:rPr lang="fr-FR" sz="2000" b="1" dirty="0">
                <a:solidFill>
                  <a:prstClr val="black">
                    <a:lumMod val="75000"/>
                    <a:lumOff val="25000"/>
                  </a:prstClr>
                </a:solidFill>
                <a:latin typeface="Arial Narrow" panose="020B0606020202030204" pitchFamily="34" charset="0"/>
              </a:rPr>
              <a:t>comprendre les raisons pour lesquelles les patients reçoivent des doses réduites d NACO.</a:t>
            </a:r>
          </a:p>
          <a:p>
            <a:pPr marL="457200" indent="-457200" defTabSz="685800">
              <a:buClr>
                <a:srgbClr val="00B0F0"/>
              </a:buClr>
              <a:buFont typeface="Arial" panose="020B0604020202020204" pitchFamily="34" charset="0"/>
              <a:buChar char="•"/>
            </a:pPr>
            <a:endParaRPr lang="fr-FR" sz="2400" b="1" dirty="0">
              <a:solidFill>
                <a:prstClr val="black">
                  <a:lumMod val="75000"/>
                  <a:lumOff val="25000"/>
                </a:prstClr>
              </a:solidFill>
              <a:latin typeface="Arial Narrow" panose="020B0606020202030204" pitchFamily="34" charset="0"/>
            </a:endParaRPr>
          </a:p>
          <a:p>
            <a:pPr lvl="0" defTabSz="685800">
              <a:buClr>
                <a:srgbClr val="00B0F0"/>
              </a:buClr>
            </a:pPr>
            <a:r>
              <a:rPr lang="fr-FR" sz="2400" b="1" dirty="0">
                <a:solidFill>
                  <a:prstClr val="black">
                    <a:lumMod val="75000"/>
                    <a:lumOff val="25000"/>
                  </a:prstClr>
                </a:solidFill>
                <a:latin typeface="Arial Narrow" panose="020B0606020202030204" pitchFamily="34" charset="0"/>
              </a:rPr>
              <a:t>1641 patients canadiens atteints de FANV ont été recrutés                                   dans 8 provinces</a:t>
            </a:r>
          </a:p>
        </p:txBody>
      </p:sp>
    </p:spTree>
    <p:extLst>
      <p:ext uri="{BB962C8B-B14F-4D97-AF65-F5344CB8AC3E}">
        <p14:creationId xmlns:p14="http://schemas.microsoft.com/office/powerpoint/2010/main" val="217157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0854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60958" y="-6773"/>
            <a:ext cx="690321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OPTIMAL AF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Caractéristiques des patients</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Box 3">
            <a:extLst>
              <a:ext uri="{FF2B5EF4-FFF2-40B4-BE49-F238E27FC236}">
                <a16:creationId xmlns:a16="http://schemas.microsoft.com/office/drawing/2014/main" id="{2C5F1479-CA5E-425B-B743-A425AF81E22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2EC24435-75B1-4D96-AA9A-C00062840D5D}"/>
              </a:ext>
            </a:extLst>
          </p:cNvPr>
          <p:cNvPicPr>
            <a:picLocks noChangeAspect="1"/>
          </p:cNvPicPr>
          <p:nvPr/>
        </p:nvPicPr>
        <p:blipFill>
          <a:blip r:embed="rId5"/>
          <a:stretch>
            <a:fillRect/>
          </a:stretch>
        </p:blipFill>
        <p:spPr>
          <a:xfrm>
            <a:off x="660817" y="1178160"/>
            <a:ext cx="7809470" cy="5035391"/>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F936EE84-71C6-4D45-B2C5-C305C18902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0684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09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4586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35811" y="58268"/>
            <a:ext cx="7129961" cy="1015663"/>
          </a:xfrm>
          <a:prstGeom prst="rect">
            <a:avLst/>
          </a:prstGeom>
          <a:noFill/>
        </p:spPr>
        <p:txBody>
          <a:bodyPr wrap="square">
            <a:spAutoFit/>
          </a:bodyPr>
          <a:lstStyle/>
          <a:p>
            <a:pPr>
              <a:defRPr/>
            </a:pPr>
            <a:r>
              <a:rPr lang="en-CA" sz="3200" b="1" dirty="0">
                <a:solidFill>
                  <a:srgbClr val="183059"/>
                </a:solidFill>
                <a:latin typeface="Arial Narrow" panose="020B0606020202030204" pitchFamily="34" charset="0"/>
                <a:cs typeface="Aharoni" panose="02010803020104030203" pitchFamily="2" charset="-79"/>
              </a:rPr>
              <a:t>OPTIMAL AF : </a:t>
            </a:r>
          </a:p>
          <a:p>
            <a:pPr>
              <a:defRPr/>
            </a:pPr>
            <a:r>
              <a:rPr lang="fr-BE" sz="2600" b="1" dirty="0">
                <a:solidFill>
                  <a:srgbClr val="183059"/>
                </a:solidFill>
                <a:latin typeface="Arial Narrow" panose="020B0606020202030204" pitchFamily="34" charset="0"/>
                <a:cs typeface="Aharoni" panose="02010803020104030203" pitchFamily="2" charset="-79"/>
              </a:rPr>
              <a:t>Anticoagulants oraux utilisés au Canada  en 2018</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Box 15">
            <a:extLst>
              <a:ext uri="{FF2B5EF4-FFF2-40B4-BE49-F238E27FC236}">
                <a16:creationId xmlns:a16="http://schemas.microsoft.com/office/drawing/2014/main" id="{42996108-40BC-4BF3-A8C4-32F109F6003F}"/>
              </a:ext>
            </a:extLst>
          </p:cNvPr>
          <p:cNvSpPr txBox="1"/>
          <p:nvPr/>
        </p:nvSpPr>
        <p:spPr>
          <a:xfrm>
            <a:off x="6668552" y="5685475"/>
            <a:ext cx="1322356" cy="369332"/>
          </a:xfrm>
          <a:prstGeom prst="rect">
            <a:avLst/>
          </a:prstGeom>
          <a:noFill/>
        </p:spPr>
        <p:txBody>
          <a:bodyPr wrap="square" rtlCol="0">
            <a:spAutoFit/>
          </a:bodyPr>
          <a:lstStyle/>
          <a:p>
            <a:pPr algn="ctr" defTabSz="342900"/>
            <a:r>
              <a:rPr lang="en-CA" b="1" dirty="0">
                <a:solidFill>
                  <a:prstClr val="black"/>
                </a:solidFill>
                <a:latin typeface="Arial Narrow" panose="020B0606020202030204" pitchFamily="34" charset="0"/>
              </a:rPr>
              <a:t>n=1,681</a:t>
            </a:r>
            <a:endParaRPr lang="en-US" b="1" dirty="0">
              <a:solidFill>
                <a:prstClr val="black"/>
              </a:solidFill>
              <a:latin typeface="Arial Narrow" panose="020B0606020202030204" pitchFamily="34" charset="0"/>
            </a:endParaRPr>
          </a:p>
        </p:txBody>
      </p:sp>
      <p:sp>
        <p:nvSpPr>
          <p:cNvPr id="20" name="Text Box 3">
            <a:extLst>
              <a:ext uri="{FF2B5EF4-FFF2-40B4-BE49-F238E27FC236}">
                <a16:creationId xmlns:a16="http://schemas.microsoft.com/office/drawing/2014/main" id="{6AA58E32-78A0-4126-81AA-65C46675A000}"/>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4" name="Picture 3">
            <a:extLst>
              <a:ext uri="{FF2B5EF4-FFF2-40B4-BE49-F238E27FC236}">
                <a16:creationId xmlns:a16="http://schemas.microsoft.com/office/drawing/2014/main" id="{A801F382-2896-47FF-A4AE-F0F5B73D2A10}"/>
              </a:ext>
            </a:extLst>
          </p:cNvPr>
          <p:cNvPicPr>
            <a:picLocks noChangeAspect="1"/>
          </p:cNvPicPr>
          <p:nvPr/>
        </p:nvPicPr>
        <p:blipFill>
          <a:blip r:embed="rId5"/>
          <a:stretch>
            <a:fillRect/>
          </a:stretch>
        </p:blipFill>
        <p:spPr>
          <a:xfrm>
            <a:off x="2054289" y="1327097"/>
            <a:ext cx="5721498" cy="5127820"/>
          </a:xfrm>
          <a:prstGeom prst="rect">
            <a:avLst/>
          </a:prstGeom>
        </p:spPr>
      </p:pic>
      <p:sp>
        <p:nvSpPr>
          <p:cNvPr id="2" name="TextBox 1">
            <a:extLst>
              <a:ext uri="{FF2B5EF4-FFF2-40B4-BE49-F238E27FC236}">
                <a16:creationId xmlns:a16="http://schemas.microsoft.com/office/drawing/2014/main" id="{D2615F4D-F741-F04E-9E1E-AAD55B922656}"/>
              </a:ext>
            </a:extLst>
          </p:cNvPr>
          <p:cNvSpPr txBox="1"/>
          <p:nvPr/>
        </p:nvSpPr>
        <p:spPr>
          <a:xfrm>
            <a:off x="4141696" y="1402865"/>
            <a:ext cx="603286" cy="353943"/>
          </a:xfrm>
          <a:prstGeom prst="rect">
            <a:avLst/>
          </a:prstGeom>
          <a:solidFill>
            <a:schemeClr val="bg1"/>
          </a:solidFill>
        </p:spPr>
        <p:txBody>
          <a:bodyPr wrap="square" rtlCol="0">
            <a:spAutoFit/>
          </a:bodyPr>
          <a:lstStyle/>
          <a:p>
            <a:pPr algn="ctr"/>
            <a:r>
              <a:rPr lang="en-US" sz="1700" b="1" dirty="0">
                <a:latin typeface="Arial Narrow" panose="020B0606020202030204" pitchFamily="34" charset="0"/>
              </a:rPr>
              <a:t>AOD</a:t>
            </a:r>
          </a:p>
        </p:txBody>
      </p:sp>
      <p:pic>
        <p:nvPicPr>
          <p:cNvPr id="14" name="4E92DA43-5712-40E9-AFDC-2C1062C78C6F" descr="7646DFF2-B812-4635-AA57-5171E34E5A45@chrc">
            <a:extLst>
              <a:ext uri="{FF2B5EF4-FFF2-40B4-BE49-F238E27FC236}">
                <a16:creationId xmlns:a16="http://schemas.microsoft.com/office/drawing/2014/main" id="{2548C56A-7A82-439B-90F3-A34F38957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5425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2719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235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49002"/>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Doses des AOD et concordance*</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766248" y="1271275"/>
            <a:ext cx="298115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Dose </a:t>
            </a:r>
            <a:r>
              <a:rPr kumimoji="0" lang="en-CA" sz="24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usuelle</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(n=829)</a:t>
            </a: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1" name="TextBox 20">
            <a:extLst>
              <a:ext uri="{FF2B5EF4-FFF2-40B4-BE49-F238E27FC236}">
                <a16:creationId xmlns:a16="http://schemas.microsoft.com/office/drawing/2014/main" id="{82530B74-49E3-4FF1-8E3A-6C6AA46BD96D}"/>
              </a:ext>
            </a:extLst>
          </p:cNvPr>
          <p:cNvSpPr txBox="1"/>
          <p:nvPr/>
        </p:nvSpPr>
        <p:spPr>
          <a:xfrm>
            <a:off x="5079668" y="1234706"/>
            <a:ext cx="298115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prstClr val="black"/>
                </a:solidFill>
                <a:latin typeface="Arial Narrow" panose="020B0606020202030204" pitchFamily="34" charset="0"/>
              </a:rPr>
              <a:t>Dose </a:t>
            </a:r>
            <a:r>
              <a:rPr lang="en-CA" sz="2400" b="1" dirty="0" err="1">
                <a:solidFill>
                  <a:prstClr val="black"/>
                </a:solidFill>
                <a:latin typeface="Arial Narrow" panose="020B0606020202030204" pitchFamily="34" charset="0"/>
              </a:rPr>
              <a:t>réduite</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(n=264)</a:t>
            </a: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6" name="Rectangle 25">
            <a:extLst>
              <a:ext uri="{FF2B5EF4-FFF2-40B4-BE49-F238E27FC236}">
                <a16:creationId xmlns:a16="http://schemas.microsoft.com/office/drawing/2014/main" id="{B47ADAB2-41A2-45E6-8BA5-103F97CAAE1B}"/>
              </a:ext>
            </a:extLst>
          </p:cNvPr>
          <p:cNvSpPr/>
          <p:nvPr/>
        </p:nvSpPr>
        <p:spPr>
          <a:xfrm>
            <a:off x="552659" y="5647174"/>
            <a:ext cx="8249697" cy="523220"/>
          </a:xfrm>
          <a:prstGeom prst="rect">
            <a:avLst/>
          </a:prstGeom>
        </p:spPr>
        <p:txBody>
          <a:bodyPr wrap="square">
            <a:spAutoFit/>
          </a:bodyPr>
          <a:lstStyle/>
          <a:p>
            <a:pPr algn="ctr" defTabSz="342900"/>
            <a:r>
              <a:rPr lang="fr-FR" sz="1400" b="1" dirty="0">
                <a:solidFill>
                  <a:prstClr val="black"/>
                </a:solidFill>
                <a:latin typeface="Arial Narrow" panose="020B0606020202030204" pitchFamily="34" charset="0"/>
              </a:rPr>
              <a:t>*En accord avec les recommandations posologiques figurant dans la monographie des produits de Santé Canada </a:t>
            </a:r>
          </a:p>
          <a:p>
            <a:pPr algn="ctr" defTabSz="342900"/>
            <a:r>
              <a:rPr lang="fr-FR" sz="1400" b="1" baseline="30000" dirty="0">
                <a:solidFill>
                  <a:prstClr val="black"/>
                </a:solidFill>
                <a:latin typeface="Arial Narrow" panose="020B0606020202030204" pitchFamily="34" charset="0"/>
              </a:rPr>
              <a:t>+</a:t>
            </a:r>
            <a:r>
              <a:rPr lang="fr-FR" sz="1400" b="1" dirty="0">
                <a:solidFill>
                  <a:prstClr val="black"/>
                </a:solidFill>
                <a:latin typeface="Arial Narrow" panose="020B0606020202030204" pitchFamily="34" charset="0"/>
              </a:rPr>
              <a:t>Informations posologiques disponibles</a:t>
            </a:r>
          </a:p>
        </p:txBody>
      </p:sp>
      <p:pic>
        <p:nvPicPr>
          <p:cNvPr id="5" name="Picture 4">
            <a:extLst>
              <a:ext uri="{FF2B5EF4-FFF2-40B4-BE49-F238E27FC236}">
                <a16:creationId xmlns:a16="http://schemas.microsoft.com/office/drawing/2014/main" id="{69952D12-6E20-4154-81F0-55B72037D921}"/>
              </a:ext>
            </a:extLst>
          </p:cNvPr>
          <p:cNvPicPr>
            <a:picLocks noChangeAspect="1"/>
          </p:cNvPicPr>
          <p:nvPr/>
        </p:nvPicPr>
        <p:blipFill>
          <a:blip r:embed="rId5"/>
          <a:stretch>
            <a:fillRect/>
          </a:stretch>
        </p:blipFill>
        <p:spPr>
          <a:xfrm>
            <a:off x="-6448" y="1659802"/>
            <a:ext cx="9144000" cy="4268285"/>
          </a:xfrm>
          <a:prstGeom prst="rect">
            <a:avLst/>
          </a:prstGeom>
        </p:spPr>
      </p:pic>
      <p:pic>
        <p:nvPicPr>
          <p:cNvPr id="14" name="4E92DA43-5712-40E9-AFDC-2C1062C78C6F" descr="7646DFF2-B812-4635-AA57-5171E34E5A45@chrc">
            <a:extLst>
              <a:ext uri="{FF2B5EF4-FFF2-40B4-BE49-F238E27FC236}">
                <a16:creationId xmlns:a16="http://schemas.microsoft.com/office/drawing/2014/main" id="{CAE16371-86A7-4974-8E29-B74D823DB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555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19" name="Chart 18">
            <a:extLst>
              <a:ext uri="{FF2B5EF4-FFF2-40B4-BE49-F238E27FC236}">
                <a16:creationId xmlns:a16="http://schemas.microsoft.com/office/drawing/2014/main" id="{CA2B4B1C-4414-4F8C-B142-A7A0275EA121}"/>
              </a:ext>
            </a:extLst>
          </p:cNvPr>
          <p:cNvGraphicFramePr/>
          <p:nvPr>
            <p:extLst>
              <p:ext uri="{D42A27DB-BD31-4B8C-83A1-F6EECF244321}">
                <p14:modId xmlns:p14="http://schemas.microsoft.com/office/powerpoint/2010/main" val="1887019910"/>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extLst>
              <p:ext uri="{D42A27DB-BD31-4B8C-83A1-F6EECF244321}">
                <p14:modId xmlns:p14="http://schemas.microsoft.com/office/powerpoint/2010/main" val="297831310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extLst>
              <p:ext uri="{D42A27DB-BD31-4B8C-83A1-F6EECF244321}">
                <p14:modId xmlns:p14="http://schemas.microsoft.com/office/powerpoint/2010/main" val="1578091792"/>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8" y="5789746"/>
            <a:ext cx="8922321" cy="646331"/>
          </a:xfrm>
          <a:prstGeom prst="rect">
            <a:avLst/>
          </a:prstGeom>
        </p:spPr>
        <p:txBody>
          <a:bodyPr wrap="square">
            <a:spAutoFit/>
          </a:bodyPr>
          <a:lstStyle/>
          <a:p>
            <a:pPr algn="ctr" defTabSz="342900">
              <a:defRPr/>
            </a:pPr>
            <a:r>
              <a:rPr kumimoji="0" lang="en-CA"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a:t>
            </a:r>
            <a:r>
              <a:rPr lang="fr-FR" sz="1200" b="1" dirty="0">
                <a:solidFill>
                  <a:prstClr val="black"/>
                </a:solidFill>
                <a:latin typeface="Arial Narrow" panose="020B0606020202030204" pitchFamily="34" charset="0"/>
              </a:rPr>
              <a:t>En accord avec les recommandations posologiques figurant dans la monographie des produits de Santé Canada</a:t>
            </a:r>
          </a:p>
          <a:p>
            <a:pPr algn="ctr" defTabSz="342900">
              <a:defRPr/>
            </a:pPr>
            <a:r>
              <a:rPr lang="fr-FR" sz="1200" b="1" dirty="0">
                <a:solidFill>
                  <a:prstClr val="black"/>
                </a:solidFill>
                <a:latin typeface="Arial Narrow" panose="020B0606020202030204" pitchFamily="34" charset="0"/>
              </a:rPr>
              <a:t> </a:t>
            </a:r>
            <a:r>
              <a:rPr lang="fr-FR" sz="1200" b="1" baseline="30000" dirty="0">
                <a:solidFill>
                  <a:prstClr val="black"/>
                </a:solidFill>
                <a:latin typeface="Arial Narrow" panose="020B0606020202030204" pitchFamily="34" charset="0"/>
              </a:rPr>
              <a:t>+</a:t>
            </a:r>
            <a:r>
              <a:rPr lang="fr-FR" sz="1200" b="1" dirty="0">
                <a:solidFill>
                  <a:prstClr val="black"/>
                </a:solidFill>
                <a:latin typeface="Arial Narrow" panose="020B0606020202030204" pitchFamily="34" charset="0"/>
              </a:rPr>
              <a:t>Informations posologiques disponibles</a:t>
            </a:r>
          </a:p>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
        <p:nvSpPr>
          <p:cNvPr id="16" name="Rectangle 15">
            <a:extLst>
              <a:ext uri="{FF2B5EF4-FFF2-40B4-BE49-F238E27FC236}">
                <a16:creationId xmlns:a16="http://schemas.microsoft.com/office/drawing/2014/main" id="{4B05FE17-A315-4F41-A84F-A6072B23434A}"/>
              </a:ext>
            </a:extLst>
          </p:cNvPr>
          <p:cNvSpPr/>
          <p:nvPr/>
        </p:nvSpPr>
        <p:spPr>
          <a:xfrm>
            <a:off x="85738" y="235176"/>
            <a:ext cx="6484506"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Doses des AOD et concordance *</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3" name="ZoneTexte 2"/>
          <p:cNvSpPr txBox="1"/>
          <p:nvPr/>
        </p:nvSpPr>
        <p:spPr>
          <a:xfrm>
            <a:off x="2150347" y="4662436"/>
            <a:ext cx="1919235" cy="461665"/>
          </a:xfrm>
          <a:prstGeom prst="rect">
            <a:avLst/>
          </a:prstGeom>
          <a:noFill/>
        </p:spPr>
        <p:txBody>
          <a:bodyPr wrap="square" rtlCol="0">
            <a:spAutoFit/>
          </a:bodyPr>
          <a:lstStyle/>
          <a:p>
            <a:r>
              <a:rPr lang="fr-CA" sz="1200" b="1" dirty="0" err="1"/>
              <a:t>Dicordant</a:t>
            </a:r>
            <a:r>
              <a:rPr lang="fr-CA" sz="1200" b="1" dirty="0"/>
              <a:t> = En désaccord</a:t>
            </a:r>
          </a:p>
          <a:p>
            <a:r>
              <a:rPr lang="fr-CA" sz="1200" b="1" dirty="0"/>
              <a:t>Concordant = En accord</a:t>
            </a:r>
            <a:endParaRPr lang="fr-FR" sz="1200" b="1" dirty="0"/>
          </a:p>
        </p:txBody>
      </p:sp>
      <p:pic>
        <p:nvPicPr>
          <p:cNvPr id="18" name="4E92DA43-5712-40E9-AFDC-2C1062C78C6F" descr="7646DFF2-B812-4635-AA57-5171E34E5A45@chrc">
            <a:extLst>
              <a:ext uri="{FF2B5EF4-FFF2-40B4-BE49-F238E27FC236}">
                <a16:creationId xmlns:a16="http://schemas.microsoft.com/office/drawing/2014/main" id="{89A26E31-D3D1-4EEE-89A8-F2892BEF1A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235" y="17457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657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489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35811" y="12648"/>
            <a:ext cx="6862603" cy="1077218"/>
          </a:xfrm>
          <a:prstGeom prst="rect">
            <a:avLst/>
          </a:prstGeom>
          <a:noFill/>
        </p:spPr>
        <p:txBody>
          <a:bodyPr wrap="square">
            <a:spAutoFit/>
          </a:bodyPr>
          <a:lstStyle/>
          <a:p>
            <a:pPr lvl="0">
              <a:defRPr/>
            </a:pPr>
            <a:r>
              <a:rPr lang="fr-FR" sz="3200" b="1" dirty="0">
                <a:solidFill>
                  <a:srgbClr val="183059"/>
                </a:solidFill>
                <a:latin typeface="Arial Narrow" panose="020B0606020202030204" pitchFamily="34" charset="0"/>
                <a:cs typeface="Aharoni" panose="02010803020104030203" pitchFamily="2" charset="-79"/>
              </a:rPr>
              <a:t>Justification de doses réduites d’AOD en désaccord avec les recommandations</a:t>
            </a:r>
            <a:endParaRPr kumimoji="0" lang="fr-FR" sz="32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Box 3">
            <a:extLst>
              <a:ext uri="{FF2B5EF4-FFF2-40B4-BE49-F238E27FC236}">
                <a16:creationId xmlns:a16="http://schemas.microsoft.com/office/drawing/2014/main" id="{2C5F1479-CA5E-425B-B743-A425AF81E22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0" name="Rectangle 9">
            <a:extLst>
              <a:ext uri="{FF2B5EF4-FFF2-40B4-BE49-F238E27FC236}">
                <a16:creationId xmlns:a16="http://schemas.microsoft.com/office/drawing/2014/main" id="{742D01F0-57BB-4DA2-B442-E172A2FC01C0}"/>
              </a:ext>
            </a:extLst>
          </p:cNvPr>
          <p:cNvSpPr/>
          <p:nvPr/>
        </p:nvSpPr>
        <p:spPr>
          <a:xfrm>
            <a:off x="690175" y="5981865"/>
            <a:ext cx="7574715" cy="830997"/>
          </a:xfrm>
          <a:prstGeom prst="rect">
            <a:avLst/>
          </a:prstGeom>
        </p:spPr>
        <p:txBody>
          <a:bodyPr wrap="square">
            <a:spAutoFit/>
          </a:bodyPr>
          <a:lstStyle/>
          <a:p>
            <a:pPr algn="ctr" defTabSz="342900">
              <a:defRPr/>
            </a:pPr>
            <a:r>
              <a:rPr lang="en-CA" sz="1200" b="1" dirty="0">
                <a:solidFill>
                  <a:prstClr val="black">
                    <a:lumMod val="85000"/>
                    <a:lumOff val="15000"/>
                  </a:prstClr>
                </a:solidFill>
                <a:latin typeface="Arial Narrow" panose="020B0606020202030204" pitchFamily="34" charset="0"/>
              </a:rPr>
              <a:t>*</a:t>
            </a:r>
            <a:r>
              <a:rPr lang="fr-FR" sz="1200" b="1" dirty="0">
                <a:solidFill>
                  <a:prstClr val="black"/>
                </a:solidFill>
                <a:latin typeface="Arial Narrow" panose="020B0606020202030204" pitchFamily="34" charset="0"/>
              </a:rPr>
              <a:t>En accord avec les recommandations posologiques figurant dans la monographie des produits de Santé Canada </a:t>
            </a:r>
            <a:r>
              <a:rPr lang="fr-FR" sz="1200" b="1" baseline="30000" dirty="0">
                <a:solidFill>
                  <a:prstClr val="black"/>
                </a:solidFill>
                <a:latin typeface="Arial Narrow" panose="020B0606020202030204" pitchFamily="34" charset="0"/>
              </a:rPr>
              <a:t>+</a:t>
            </a:r>
            <a:r>
              <a:rPr lang="fr-FR" sz="1200" b="1" dirty="0">
                <a:solidFill>
                  <a:prstClr val="black"/>
                </a:solidFill>
                <a:latin typeface="Arial Narrow" panose="020B0606020202030204" pitchFamily="34" charset="0"/>
              </a:rPr>
              <a:t>Informations posologiques disponibles</a:t>
            </a:r>
          </a:p>
          <a:p>
            <a:pPr lvl="0" algn="ctr" defTabSz="342900">
              <a:defRPr/>
            </a:pPr>
            <a:endParaRPr lang="en-US" sz="1200" b="1" dirty="0">
              <a:solidFill>
                <a:prstClr val="black">
                  <a:lumMod val="85000"/>
                  <a:lumOff val="15000"/>
                </a:prstClr>
              </a:solidFill>
              <a:latin typeface="Arial Narrow" panose="020B0606020202030204" pitchFamily="34" charset="0"/>
            </a:endParaRPr>
          </a:p>
          <a:p>
            <a:pPr algn="ctr" defTabSz="342900"/>
            <a:endParaRPr lang="en-US" sz="1200" b="1" dirty="0">
              <a:solidFill>
                <a:prstClr val="black"/>
              </a:solidFill>
              <a:latin typeface="Arial Narrow" panose="020B0606020202030204" pitchFamily="34" charset="0"/>
            </a:endParaRPr>
          </a:p>
        </p:txBody>
      </p:sp>
      <p:pic>
        <p:nvPicPr>
          <p:cNvPr id="3" name="Picture 2">
            <a:extLst>
              <a:ext uri="{FF2B5EF4-FFF2-40B4-BE49-F238E27FC236}">
                <a16:creationId xmlns:a16="http://schemas.microsoft.com/office/drawing/2014/main" id="{FE3BC7E4-C605-4405-ACDD-923B39906223}"/>
              </a:ext>
            </a:extLst>
          </p:cNvPr>
          <p:cNvPicPr>
            <a:picLocks noChangeAspect="1"/>
          </p:cNvPicPr>
          <p:nvPr/>
        </p:nvPicPr>
        <p:blipFill>
          <a:blip r:embed="rId5"/>
          <a:stretch>
            <a:fillRect/>
          </a:stretch>
        </p:blipFill>
        <p:spPr>
          <a:xfrm>
            <a:off x="879110" y="1246095"/>
            <a:ext cx="7105240" cy="4847151"/>
          </a:xfrm>
          <a:prstGeom prst="rect">
            <a:avLst/>
          </a:prstGeom>
        </p:spPr>
      </p:pic>
      <p:pic>
        <p:nvPicPr>
          <p:cNvPr id="14" name="4E92DA43-5712-40E9-AFDC-2C1062C78C6F" descr="7646DFF2-B812-4635-AA57-5171E34E5A45@chrc">
            <a:extLst>
              <a:ext uri="{FF2B5EF4-FFF2-40B4-BE49-F238E27FC236}">
                <a16:creationId xmlns:a16="http://schemas.microsoft.com/office/drawing/2014/main" id="{44AF7F24-E2A6-44BE-BE08-7627AE48C4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7457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30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chemeClr val="tx2"/>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6DF1E92-7EF4-481E-8FFD-AFF59D5011C1}"/>
              </a:ext>
            </a:extLst>
          </p:cNvPr>
          <p:cNvSpPr txBox="1"/>
          <p:nvPr/>
        </p:nvSpPr>
        <p:spPr>
          <a:xfrm>
            <a:off x="253753" y="2883581"/>
            <a:ext cx="8740424" cy="2123658"/>
          </a:xfrm>
          <a:prstGeom prst="rect">
            <a:avLst/>
          </a:prstGeom>
          <a:noFill/>
        </p:spPr>
        <p:txBody>
          <a:bodyPr wrap="square" rtlCol="0" anchor="ctr">
            <a:spAutoFit/>
          </a:bodyPr>
          <a:lstStyle/>
          <a:p>
            <a:pPr lvl="0" algn="ctr"/>
            <a:r>
              <a:rPr lang="fr-FR" sz="4400" b="1" dirty="0">
                <a:solidFill>
                  <a:prstClr val="white"/>
                </a:solidFill>
                <a:latin typeface="Arial Narrow" panose="020B0606020202030204" pitchFamily="34" charset="0"/>
              </a:rPr>
              <a:t>Quels sont les résultats dans le monde réel chez les patients recevant des doses réduites d’AOD? </a:t>
            </a:r>
          </a:p>
        </p:txBody>
      </p: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1754326"/>
          </a:xfrm>
          <a:prstGeom prst="rect">
            <a:avLst/>
          </a:prstGeom>
          <a:noFill/>
        </p:spPr>
        <p:txBody>
          <a:bodyPr wrap="square">
            <a:spAutoFit/>
          </a:bodyPr>
          <a:lstStyle/>
          <a:p>
            <a:pPr algn="ctr">
              <a:defRPr/>
            </a:pPr>
            <a:r>
              <a:rPr kumimoji="0" lang="en-CA" sz="5400" b="1" i="0" u="none" strike="noStrike" kern="1200" cap="none" spc="0" normalizeH="0" baseline="0" noProof="0" dirty="0" err="1">
                <a:ln>
                  <a:noFill/>
                </a:ln>
                <a:solidFill>
                  <a:srgbClr val="19325C"/>
                </a:solidFill>
                <a:effectLst/>
                <a:uLnTx/>
                <a:uFillTx/>
                <a:latin typeface="Arial Narrow" panose="020B0606020202030204" pitchFamily="34" charset="0"/>
                <a:ea typeface="+mn-ea"/>
                <a:cs typeface="Aharoni" panose="02010803020104030203" pitchFamily="2" charset="-79"/>
              </a:rPr>
              <a:t>Cas</a:t>
            </a:r>
            <a:r>
              <a:rPr lang="en-CA" sz="5400" b="1" dirty="0">
                <a:solidFill>
                  <a:srgbClr val="23334E"/>
                </a:solidFill>
                <a:latin typeface="Arial Narrow" panose="020B0606020202030204" pitchFamily="34" charset="0"/>
                <a:cs typeface="Aharoni" panose="02010803020104030203" pitchFamily="2" charset="-79"/>
              </a:rPr>
              <a:t> </a:t>
            </a:r>
            <a:r>
              <a:rPr lang="en-US" sz="5400" b="1" dirty="0">
                <a:solidFill>
                  <a:srgbClr val="19325C"/>
                </a:solidFill>
                <a:latin typeface="Arial Narrow" pitchFamily="34" charset="0"/>
              </a:rPr>
              <a:t>n</a:t>
            </a:r>
            <a:r>
              <a:rPr lang="fr-FR" sz="5400" b="1" baseline="30000" dirty="0">
                <a:solidFill>
                  <a:srgbClr val="19325C"/>
                </a:solidFill>
                <a:latin typeface="Arial Narrow" pitchFamily="34" charset="0"/>
              </a:rPr>
              <a:t>o </a:t>
            </a:r>
            <a:r>
              <a:rPr lang="en-CA" sz="5400" b="1" dirty="0">
                <a:solidFill>
                  <a:srgbClr val="19325C"/>
                </a:solidFill>
                <a:latin typeface="Arial Narrow" panose="020B0606020202030204" pitchFamily="34" charset="0"/>
                <a:cs typeface="Aharoni" panose="02010803020104030203" pitchFamily="2" charset="-79"/>
              </a:rPr>
              <a:t>9</a:t>
            </a:r>
            <a:endParaRPr lang="en-US" sz="5400" b="1" dirty="0">
              <a:solidFill>
                <a:srgbClr val="19325C"/>
              </a:solidFill>
              <a:latin typeface="Arial Narrow" panose="020B0606020202030204" pitchFamily="34" charset="0"/>
              <a:cs typeface="Aharoni" panose="02010803020104030203" pitchFamily="2" charset="-79"/>
            </a:endParaRPr>
          </a:p>
          <a:p>
            <a:pPr lvl="0" algn="ctr">
              <a:defRPr/>
            </a:pPr>
            <a:endParaRPr lang="en-US" sz="5400" b="1" dirty="0">
              <a:solidFill>
                <a:srgbClr val="19325C"/>
              </a:solidFill>
              <a:latin typeface="Arial Narrow" panose="020B0606020202030204" pitchFamily="34" charset="0"/>
              <a:cs typeface="Aharoni" panose="02010803020104030203" pitchFamily="2" charset="-79"/>
            </a:endParaRPr>
          </a:p>
        </p:txBody>
      </p:sp>
      <p:pic>
        <p:nvPicPr>
          <p:cNvPr id="10" name="Picture 9" descr="A close up of a sign&#10;&#10;Description automatically generated">
            <a:extLst>
              <a:ext uri="{FF2B5EF4-FFF2-40B4-BE49-F238E27FC236}">
                <a16:creationId xmlns:a16="http://schemas.microsoft.com/office/drawing/2014/main" id="{AE75ECD9-4281-4456-9727-601899678D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797" y="522071"/>
            <a:ext cx="1399420" cy="3153621"/>
          </a:xfrm>
          <a:prstGeom prst="rect">
            <a:avLst/>
          </a:prstGeom>
        </p:spPr>
      </p:pic>
      <p:pic>
        <p:nvPicPr>
          <p:cNvPr id="9" name="4E92DA43-5712-40E9-AFDC-2C1062C78C6F" descr="7646DFF2-B812-4635-AA57-5171E34E5A45@chrc">
            <a:extLst>
              <a:ext uri="{FF2B5EF4-FFF2-40B4-BE49-F238E27FC236}">
                <a16:creationId xmlns:a16="http://schemas.microsoft.com/office/drawing/2014/main" id="{90B07767-0F21-47DB-AFD2-657337710407}"/>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90152"/>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361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8473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35811" y="170185"/>
            <a:ext cx="7028100" cy="1200329"/>
          </a:xfrm>
          <a:prstGeom prst="rect">
            <a:avLst/>
          </a:prstGeom>
          <a:noFill/>
        </p:spPr>
        <p:txBody>
          <a:bodyPr wrap="square">
            <a:spAutoFit/>
          </a:bodyPr>
          <a:lstStyle/>
          <a:p>
            <a:pPr lvl="0">
              <a:defRPr/>
            </a:pPr>
            <a:r>
              <a:rPr lang="fr-BE" sz="2400" b="1" dirty="0">
                <a:solidFill>
                  <a:srgbClr val="183059"/>
                </a:solidFill>
                <a:latin typeface="Arial Narrow" panose="020B0606020202030204" pitchFamily="34" charset="0"/>
                <a:cs typeface="Aharoni" panose="02010803020104030203" pitchFamily="2" charset="-79"/>
              </a:rPr>
              <a:t>Doses usuelles et réduites de dabigatran, de rivaroxaban et d’apixaban pour la prévention des AVC en présence de FA : Une étude nationale de cohorte </a:t>
            </a:r>
            <a:endParaRPr kumimoji="0" lang="fr-BE" sz="24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3481"/>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0" name="Text Box 3">
            <a:extLst>
              <a:ext uri="{FF2B5EF4-FFF2-40B4-BE49-F238E27FC236}">
                <a16:creationId xmlns:a16="http://schemas.microsoft.com/office/drawing/2014/main" id="{705841BB-6D43-4B60-939C-EA82FCF347F3}"/>
              </a:ext>
            </a:extLst>
          </p:cNvPr>
          <p:cNvSpPr txBox="1">
            <a:spLocks noChangeArrowheads="1"/>
          </p:cNvSpPr>
          <p:nvPr/>
        </p:nvSpPr>
        <p:spPr bwMode="auto">
          <a:xfrm>
            <a:off x="67722" y="6570141"/>
            <a:ext cx="2652145" cy="230832"/>
          </a:xfrm>
          <a:prstGeom prst="rect">
            <a:avLst/>
          </a:prstGeom>
          <a:noFill/>
          <a:ln w="9525">
            <a:noFill/>
            <a:miter lim="800000"/>
            <a:headEnd/>
            <a:tailEnd/>
          </a:ln>
        </p:spPr>
        <p:txBody>
          <a:bodyPr wrap="square">
            <a:spAutoFit/>
          </a:bodyPr>
          <a:lstStyle/>
          <a:p>
            <a:pPr lvl="0">
              <a:defRPr/>
            </a:pPr>
            <a:r>
              <a:rPr lang="en-CA" altLang="en-US" sz="900" dirty="0" err="1">
                <a:solidFill>
                  <a:prstClr val="white"/>
                </a:solidFill>
                <a:latin typeface="Arial Narrow" panose="020B0606020202030204" pitchFamily="34" charset="0"/>
                <a:cs typeface="Lato"/>
              </a:rPr>
              <a:t>Staerk</a:t>
            </a:r>
            <a:r>
              <a:rPr lang="en-CA" altLang="en-US" sz="900" dirty="0">
                <a:solidFill>
                  <a:prstClr val="white"/>
                </a:solidFill>
                <a:latin typeface="Arial Narrow" panose="020B0606020202030204" pitchFamily="34" charset="0"/>
                <a:cs typeface="Lato"/>
              </a:rPr>
              <a:t> et al. J Int Med, 2018 (283) 45-55</a:t>
            </a:r>
          </a:p>
        </p:txBody>
      </p:sp>
      <p:sp>
        <p:nvSpPr>
          <p:cNvPr id="17" name="Espace réservé du contenu 7">
            <a:extLst>
              <a:ext uri="{FF2B5EF4-FFF2-40B4-BE49-F238E27FC236}">
                <a16:creationId xmlns:a16="http://schemas.microsoft.com/office/drawing/2014/main" id="{D4C2F629-9570-4428-9139-C4DC35EC3878}"/>
              </a:ext>
            </a:extLst>
          </p:cNvPr>
          <p:cNvSpPr txBox="1">
            <a:spLocks/>
          </p:cNvSpPr>
          <p:nvPr/>
        </p:nvSpPr>
        <p:spPr>
          <a:xfrm>
            <a:off x="1385367" y="6401169"/>
            <a:ext cx="6806134" cy="211520"/>
          </a:xfrm>
          <a:prstGeom prst="rect">
            <a:avLst/>
          </a:prstGeom>
        </p:spPr>
        <p:txBody>
          <a:bodyPr/>
          <a:lstStyle>
            <a:lvl1pPr algn="l" rtl="0" eaLnBrk="0" fontAlgn="base" hangingPunct="0">
              <a:spcBef>
                <a:spcPts val="600"/>
              </a:spcBef>
              <a:spcAft>
                <a:spcPct val="0"/>
              </a:spcAft>
              <a:defRPr sz="1600">
                <a:solidFill>
                  <a:schemeClr val="tx1"/>
                </a:solidFill>
                <a:latin typeface="Calibri"/>
                <a:ea typeface="+mn-ea"/>
                <a:cs typeface="Calibri"/>
              </a:defRPr>
            </a:lvl1pPr>
            <a:lvl2pPr marL="234950" indent="-234950" algn="l" rtl="0" eaLnBrk="0" fontAlgn="base" hangingPunct="0">
              <a:spcBef>
                <a:spcPts val="300"/>
              </a:spcBef>
              <a:spcAft>
                <a:spcPct val="0"/>
              </a:spcAft>
              <a:buClr>
                <a:schemeClr val="tx2"/>
              </a:buClr>
              <a:buSzPct val="100000"/>
              <a:buFont typeface="Wingdings" charset="2"/>
              <a:buChar char="§"/>
              <a:defRPr sz="1600">
                <a:solidFill>
                  <a:schemeClr val="tx1"/>
                </a:solidFill>
                <a:latin typeface="Calibri"/>
                <a:ea typeface="+mn-ea"/>
                <a:cs typeface="Calibri"/>
              </a:defRPr>
            </a:lvl2pPr>
            <a:lvl3pPr marL="466725" indent="-228600" algn="l" rtl="0" eaLnBrk="0" fontAlgn="base" hangingPunct="0">
              <a:spcBef>
                <a:spcPts val="300"/>
              </a:spcBef>
              <a:spcAft>
                <a:spcPct val="0"/>
              </a:spcAft>
              <a:buClr>
                <a:schemeClr val="tx2"/>
              </a:buClr>
              <a:buSzPct val="100000"/>
              <a:buFont typeface="Wingdings" charset="2"/>
              <a:buChar char="§"/>
              <a:defRPr sz="1400">
                <a:solidFill>
                  <a:schemeClr val="tx1"/>
                </a:solidFill>
                <a:latin typeface="Calibri"/>
                <a:ea typeface="+mn-ea"/>
                <a:cs typeface="Calibri"/>
              </a:defRPr>
            </a:lvl3pPr>
            <a:lvl4pPr marL="688975" indent="-228600" algn="l" rtl="0" eaLnBrk="0" fontAlgn="base" hangingPunct="0">
              <a:spcBef>
                <a:spcPts val="300"/>
              </a:spcBef>
              <a:spcAft>
                <a:spcPct val="0"/>
              </a:spcAft>
              <a:buClr>
                <a:schemeClr val="tx2"/>
              </a:buClr>
              <a:buSzPct val="100000"/>
              <a:buFont typeface="Wingdings" charset="2"/>
              <a:buChar char="§"/>
              <a:defRPr sz="1400">
                <a:solidFill>
                  <a:schemeClr val="tx1"/>
                </a:solidFill>
                <a:latin typeface="Calibri"/>
                <a:ea typeface="+mn-ea"/>
                <a:cs typeface="Calibri"/>
              </a:defRPr>
            </a:lvl4pPr>
            <a:lvl5pPr marL="0" indent="0" algn="l" rtl="0" eaLnBrk="0" fontAlgn="base" hangingPunct="0">
              <a:spcBef>
                <a:spcPts val="300"/>
              </a:spcBef>
              <a:spcAft>
                <a:spcPct val="0"/>
              </a:spcAft>
              <a:buClr>
                <a:schemeClr val="tx2"/>
              </a:buClr>
              <a:buSzPct val="100000"/>
              <a:buFont typeface="Wingdings" charset="2"/>
              <a:buNone/>
              <a:defRPr sz="1600">
                <a:solidFill>
                  <a:schemeClr val="accent1"/>
                </a:solidFill>
                <a:latin typeface="Calibri"/>
                <a:ea typeface="+mn-ea"/>
                <a:cs typeface="Calibri"/>
              </a:defRPr>
            </a:lvl5pPr>
            <a:lvl6pPr marL="2514600" indent="-228600" algn="l" rtl="0" eaLnBrk="1" fontAlgn="base" hangingPunct="1">
              <a:spcBef>
                <a:spcPct val="20000"/>
              </a:spcBef>
              <a:spcAft>
                <a:spcPct val="0"/>
              </a:spcAft>
              <a:buChar char="»"/>
              <a:defRPr sz="1600">
                <a:solidFill>
                  <a:srgbClr val="293E6B"/>
                </a:solidFill>
                <a:latin typeface="+mn-lt"/>
                <a:ea typeface="+mn-ea"/>
              </a:defRPr>
            </a:lvl6pPr>
            <a:lvl7pPr marL="2971800" indent="-228600" algn="l" rtl="0" eaLnBrk="1" fontAlgn="base" hangingPunct="1">
              <a:spcBef>
                <a:spcPct val="20000"/>
              </a:spcBef>
              <a:spcAft>
                <a:spcPct val="0"/>
              </a:spcAft>
              <a:buChar char="»"/>
              <a:defRPr sz="1600">
                <a:solidFill>
                  <a:srgbClr val="293E6B"/>
                </a:solidFill>
                <a:latin typeface="+mn-lt"/>
                <a:ea typeface="+mn-ea"/>
              </a:defRPr>
            </a:lvl7pPr>
            <a:lvl8pPr marL="3429000" indent="-228600" algn="l" rtl="0" eaLnBrk="1" fontAlgn="base" hangingPunct="1">
              <a:spcBef>
                <a:spcPct val="20000"/>
              </a:spcBef>
              <a:spcAft>
                <a:spcPct val="0"/>
              </a:spcAft>
              <a:buChar char="»"/>
              <a:defRPr sz="1600">
                <a:solidFill>
                  <a:srgbClr val="293E6B"/>
                </a:solidFill>
                <a:latin typeface="+mn-lt"/>
                <a:ea typeface="+mn-ea"/>
              </a:defRPr>
            </a:lvl8pPr>
            <a:lvl9pPr marL="3886200" indent="-228600" algn="l" rtl="0" eaLnBrk="1" fontAlgn="base" hangingPunct="1">
              <a:spcBef>
                <a:spcPct val="20000"/>
              </a:spcBef>
              <a:spcAft>
                <a:spcPct val="0"/>
              </a:spcAft>
              <a:buChar char="»"/>
              <a:defRPr sz="1600">
                <a:solidFill>
                  <a:srgbClr val="293E6B"/>
                </a:solidFill>
                <a:latin typeface="+mn-lt"/>
                <a:ea typeface="+mn-ea"/>
              </a:defRPr>
            </a:lvl9pPr>
          </a:lstStyle>
          <a:p>
            <a:pPr algn="ctr" defTabSz="685943">
              <a:defRPr/>
            </a:pPr>
            <a:r>
              <a:rPr lang="en-GB" sz="1200" dirty="0">
                <a:solidFill>
                  <a:schemeClr val="bg1"/>
                </a:solidFill>
                <a:latin typeface="Arial Narrow" panose="020B0606020202030204" pitchFamily="34" charset="0"/>
                <a:cs typeface="Arial" panose="020B0604020202020204" pitchFamily="34" charset="0"/>
              </a:rPr>
              <a:t>*</a:t>
            </a:r>
            <a:r>
              <a:rPr lang="en-GB" sz="1200" b="1" dirty="0">
                <a:solidFill>
                  <a:schemeClr val="bg1"/>
                </a:solidFill>
                <a:latin typeface="Arial Narrow" panose="020B0606020202030204" pitchFamily="34" charset="0"/>
              </a:rPr>
              <a:t>Des </a:t>
            </a:r>
            <a:r>
              <a:rPr lang="en-GB" sz="1200" b="1" dirty="0" err="1">
                <a:solidFill>
                  <a:schemeClr val="bg1"/>
                </a:solidFill>
                <a:latin typeface="Arial Narrow" panose="020B0606020202030204" pitchFamily="34" charset="0"/>
              </a:rPr>
              <a:t>études</a:t>
            </a:r>
            <a:r>
              <a:rPr lang="en-GB" sz="1200" b="1" dirty="0">
                <a:solidFill>
                  <a:schemeClr val="bg1"/>
                </a:solidFill>
                <a:latin typeface="Arial Narrow" panose="020B0606020202030204" pitchFamily="34" charset="0"/>
              </a:rPr>
              <a:t> comparatives directives </a:t>
            </a:r>
            <a:r>
              <a:rPr lang="en-GB" sz="1200" b="1" dirty="0" err="1">
                <a:solidFill>
                  <a:schemeClr val="bg1"/>
                </a:solidFill>
                <a:latin typeface="Arial Narrow" panose="020B0606020202030204" pitchFamily="34" charset="0"/>
              </a:rPr>
              <a:t>n’ont</a:t>
            </a:r>
            <a:r>
              <a:rPr lang="en-GB" sz="1200" b="1" dirty="0">
                <a:solidFill>
                  <a:schemeClr val="bg1"/>
                </a:solidFill>
                <a:latin typeface="Arial Narrow" panose="020B0606020202030204" pitchFamily="34" charset="0"/>
              </a:rPr>
              <a:t> pas </a:t>
            </a:r>
            <a:r>
              <a:rPr lang="en-GB" sz="1200" b="1" dirty="0" err="1">
                <a:solidFill>
                  <a:schemeClr val="bg1"/>
                </a:solidFill>
                <a:latin typeface="Arial Narrow" panose="020B0606020202030204" pitchFamily="34" charset="0"/>
              </a:rPr>
              <a:t>été</a:t>
            </a:r>
            <a:r>
              <a:rPr lang="en-GB" sz="1200" b="1" dirty="0">
                <a:solidFill>
                  <a:schemeClr val="bg1"/>
                </a:solidFill>
                <a:latin typeface="Arial Narrow" panose="020B0606020202030204" pitchFamily="34" charset="0"/>
              </a:rPr>
              <a:t> </a:t>
            </a:r>
            <a:r>
              <a:rPr lang="en-GB" sz="1200" b="1" dirty="0" err="1">
                <a:solidFill>
                  <a:schemeClr val="bg1"/>
                </a:solidFill>
                <a:latin typeface="Arial Narrow" panose="020B0606020202030204" pitchFamily="34" charset="0"/>
              </a:rPr>
              <a:t>réalisées</a:t>
            </a:r>
            <a:r>
              <a:rPr lang="en-GB" sz="1200" b="1" dirty="0">
                <a:solidFill>
                  <a:schemeClr val="bg1"/>
                </a:solidFill>
                <a:latin typeface="Arial Narrow" panose="020B0606020202030204" pitchFamily="34" charset="0"/>
              </a:rPr>
              <a:t> et par </a:t>
            </a:r>
            <a:r>
              <a:rPr lang="en-GB" sz="1200" b="1" dirty="0" err="1">
                <a:solidFill>
                  <a:schemeClr val="bg1"/>
                </a:solidFill>
                <a:latin typeface="Arial Narrow" panose="020B0606020202030204" pitchFamily="34" charset="0"/>
              </a:rPr>
              <a:t>conséquent</a:t>
            </a:r>
            <a:r>
              <a:rPr lang="en-GB" sz="1200" b="1" dirty="0">
                <a:solidFill>
                  <a:schemeClr val="bg1"/>
                </a:solidFill>
                <a:latin typeface="Arial Narrow" panose="020B0606020202030204" pitchFamily="34" charset="0"/>
              </a:rPr>
              <a:t> </a:t>
            </a:r>
            <a:r>
              <a:rPr lang="en-GB" sz="1200" b="1" dirty="0" err="1">
                <a:solidFill>
                  <a:schemeClr val="bg1"/>
                </a:solidFill>
                <a:latin typeface="Arial Narrow" panose="020B0606020202030204" pitchFamily="34" charset="0"/>
              </a:rPr>
              <a:t>l’innocuité</a:t>
            </a:r>
            <a:r>
              <a:rPr lang="en-GB" sz="1200" b="1" dirty="0">
                <a:solidFill>
                  <a:schemeClr val="bg1"/>
                </a:solidFill>
                <a:latin typeface="Arial Narrow" panose="020B0606020202030204" pitchFamily="34" charset="0"/>
              </a:rPr>
              <a:t> et </a:t>
            </a:r>
            <a:r>
              <a:rPr lang="en-GB" sz="1200" b="1" dirty="0" err="1">
                <a:solidFill>
                  <a:schemeClr val="bg1"/>
                </a:solidFill>
                <a:latin typeface="Arial Narrow" panose="020B0606020202030204" pitchFamily="34" charset="0"/>
              </a:rPr>
              <a:t>l’efficacité</a:t>
            </a:r>
            <a:r>
              <a:rPr lang="en-GB" sz="1200" b="1" dirty="0">
                <a:solidFill>
                  <a:schemeClr val="bg1"/>
                </a:solidFill>
                <a:latin typeface="Arial Narrow" panose="020B0606020202030204" pitchFamily="34" charset="0"/>
              </a:rPr>
              <a:t> comparatives </a:t>
            </a:r>
            <a:r>
              <a:rPr lang="en-GB" sz="1200" b="1" dirty="0" err="1">
                <a:solidFill>
                  <a:schemeClr val="bg1"/>
                </a:solidFill>
                <a:latin typeface="Arial Narrow" panose="020B0606020202030204" pitchFamily="34" charset="0"/>
              </a:rPr>
              <a:t>n’ont</a:t>
            </a:r>
            <a:r>
              <a:rPr lang="en-GB" sz="1200" b="1" dirty="0">
                <a:solidFill>
                  <a:schemeClr val="bg1"/>
                </a:solidFill>
                <a:latin typeface="Arial Narrow" panose="020B0606020202030204" pitchFamily="34" charset="0"/>
              </a:rPr>
              <a:t> pas </a:t>
            </a:r>
            <a:r>
              <a:rPr lang="en-GB" sz="1200" b="1" dirty="0" err="1">
                <a:solidFill>
                  <a:schemeClr val="bg1"/>
                </a:solidFill>
                <a:latin typeface="Arial Narrow" panose="020B0606020202030204" pitchFamily="34" charset="0"/>
              </a:rPr>
              <a:t>été</a:t>
            </a:r>
            <a:r>
              <a:rPr lang="en-GB" sz="1200" b="1" dirty="0">
                <a:solidFill>
                  <a:schemeClr val="bg1"/>
                </a:solidFill>
                <a:latin typeface="Arial Narrow" panose="020B0606020202030204" pitchFamily="34" charset="0"/>
              </a:rPr>
              <a:t> </a:t>
            </a:r>
            <a:r>
              <a:rPr lang="en-GB" sz="1200" b="1" dirty="0" err="1">
                <a:solidFill>
                  <a:schemeClr val="bg1"/>
                </a:solidFill>
                <a:latin typeface="Arial Narrow" panose="020B0606020202030204" pitchFamily="34" charset="0"/>
              </a:rPr>
              <a:t>établies</a:t>
            </a:r>
            <a:endParaRPr lang="en-US" sz="1200" b="1" dirty="0">
              <a:solidFill>
                <a:schemeClr val="bg1"/>
              </a:solidFill>
              <a:latin typeface="Arial Narrow" panose="020B0606020202030204" pitchFamily="34" charset="0"/>
              <a:cs typeface="Lato"/>
            </a:endParaRPr>
          </a:p>
        </p:txBody>
      </p:sp>
      <p:pic>
        <p:nvPicPr>
          <p:cNvPr id="3" name="Picture 2" descr="A screenshot of a cell phone&#10;&#10;Description automatically generated">
            <a:extLst>
              <a:ext uri="{FF2B5EF4-FFF2-40B4-BE49-F238E27FC236}">
                <a16:creationId xmlns:a16="http://schemas.microsoft.com/office/drawing/2014/main" id="{B788E7AC-1C36-4916-B1CF-9B4311EDD804}"/>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9259" y="1523427"/>
            <a:ext cx="6845808" cy="1740408"/>
          </a:xfrm>
          <a:prstGeom prst="rect">
            <a:avLst/>
          </a:prstGeom>
        </p:spPr>
      </p:pic>
      <p:pic>
        <p:nvPicPr>
          <p:cNvPr id="5" name="Picture 4" descr="A close up of a map&#10;&#10;Description automatically generated">
            <a:extLst>
              <a:ext uri="{FF2B5EF4-FFF2-40B4-BE49-F238E27FC236}">
                <a16:creationId xmlns:a16="http://schemas.microsoft.com/office/drawing/2014/main" id="{A8786342-CD76-4FD4-84FE-E3962A80D483}"/>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9635" y="3076686"/>
            <a:ext cx="6925056" cy="3267456"/>
          </a:xfrm>
          <a:prstGeom prst="rect">
            <a:avLst/>
          </a:prstGeom>
        </p:spPr>
      </p:pic>
      <p:pic>
        <p:nvPicPr>
          <p:cNvPr id="14" name="4E92DA43-5712-40E9-AFDC-2C1062C78C6F" descr="7646DFF2-B812-4635-AA57-5171E34E5A45@chrc">
            <a:extLst>
              <a:ext uri="{FF2B5EF4-FFF2-40B4-BE49-F238E27FC236}">
                <a16:creationId xmlns:a16="http://schemas.microsoft.com/office/drawing/2014/main" id="{3EAE721C-2DB9-416E-8858-2F7A407A74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343" y="295881"/>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642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fr-BE" sz="4800" b="1" i="0" u="none" strike="noStrike" kern="1200" cap="none" spc="0" normalizeH="0" baseline="0" dirty="0">
                <a:ln>
                  <a:noFill/>
                </a:ln>
                <a:solidFill>
                  <a:srgbClr val="1B1A5A"/>
                </a:solidFill>
                <a:effectLst/>
                <a:uLnTx/>
                <a:uFillTx/>
                <a:latin typeface="Arial Narrow" panose="020B0606020202030204" pitchFamily="34" charset="0"/>
                <a:ea typeface="+mn-ea"/>
                <a:cs typeface="Aharoni" panose="02010803020104030203" pitchFamily="2" charset="-79"/>
              </a:rPr>
              <a:t>clés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50" y="1716165"/>
            <a:ext cx="7595072" cy="4247317"/>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fr-FR" b="1" dirty="0">
                <a:solidFill>
                  <a:prstClr val="black">
                    <a:lumMod val="85000"/>
                    <a:lumOff val="15000"/>
                  </a:prstClr>
                </a:solidFill>
                <a:latin typeface="Arial Narrow" panose="020B0606020202030204" pitchFamily="34" charset="0"/>
                <a:cs typeface="Candara"/>
              </a:rPr>
              <a:t>Les doses réduites d’AOD prescrites par les médecins canadiens semblent être liées à des préoccupations relatives à l’âge avancé, à la dysfonction rénale et au risque hémorragique perçu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fr-FR" b="1" dirty="0">
                <a:solidFill>
                  <a:prstClr val="black"/>
                </a:solidFill>
                <a:latin typeface="Arial Narrow" panose="020B0606020202030204" pitchFamily="34" charset="0"/>
                <a:cs typeface="Candara"/>
              </a:rPr>
              <a:t>Bien que la fonction rénale et le poids corporel tendent à diminuer avec l’âge,  il est nécessaire d’établir la posologie des AOD sur la base de données probantes pour optimiser le bénéfice de la réduction des AVC</a:t>
            </a:r>
          </a:p>
          <a:p>
            <a:pPr marL="285750" lvl="0" indent="-285750" defTabSz="914400">
              <a:buFont typeface="Wingdings" panose="05000000000000000000" pitchFamily="2" charset="2"/>
              <a:buChar char="§"/>
              <a:defRPr/>
            </a:pPr>
            <a:endParaRPr lang="fr-FR" b="1" dirty="0">
              <a:solidFill>
                <a:prstClr val="black"/>
              </a:solidFill>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fr-FR" b="1" dirty="0">
                <a:solidFill>
                  <a:prstClr val="black"/>
                </a:solidFill>
                <a:latin typeface="Arial Narrow" panose="020B0606020202030204" pitchFamily="34" charset="0"/>
                <a:cs typeface="Candara"/>
              </a:rPr>
              <a:t>Il n’y a aucune raison d’utiliser des doses réduites d’AOD chez les patients qui ne répondent pas aux critères de réduction des doses dans les ERC  clés –                le sous-dosage des AOD entraîne le risque de réduire moins efficacement l’AVC/ES</a:t>
            </a:r>
            <a:br>
              <a:rPr lang="fr-FR" b="1" dirty="0">
                <a:solidFill>
                  <a:prstClr val="black"/>
                </a:solidFill>
                <a:latin typeface="Arial Narrow" panose="020B0606020202030204" pitchFamily="34" charset="0"/>
                <a:cs typeface="Candara"/>
              </a:rPr>
            </a:br>
            <a:endParaRPr lang="fr-FR" b="1" dirty="0">
              <a:solidFill>
                <a:prstClr val="black"/>
              </a:solidFill>
              <a:latin typeface="Arial Narrow" panose="020B0606020202030204" pitchFamily="34" charset="0"/>
              <a:cs typeface="Candara"/>
            </a:endParaRPr>
          </a:p>
          <a:p>
            <a:pPr marL="285750" lvl="0" indent="-285750" defTabSz="914400">
              <a:buClr>
                <a:srgbClr val="5BCCDF"/>
              </a:buClr>
              <a:buFont typeface="Wingdings" panose="05000000000000000000" pitchFamily="2" charset="2"/>
              <a:buChar char="§"/>
              <a:defRPr/>
            </a:pPr>
            <a:r>
              <a:rPr lang="fr-FR" b="1" dirty="0">
                <a:solidFill>
                  <a:prstClr val="black"/>
                </a:solidFill>
                <a:latin typeface="Arial Narrow" panose="020B0606020202030204" pitchFamily="34" charset="0"/>
                <a:cs typeface="Candara"/>
              </a:rPr>
              <a:t>Les bénéfices des AOD par rapport à la warfarine sont démontrés aux doses utilisées dans les ERC. </a:t>
            </a:r>
            <a:endParaRPr lang="en-CA" sz="21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8A4DBAEA-9B3A-4DE2-A6D5-FA307F3AB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6316" y="174572"/>
            <a:ext cx="1749897" cy="99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00016" y="1776926"/>
            <a:ext cx="7231228" cy="1200329"/>
          </a:xfrm>
          <a:prstGeom prst="rect">
            <a:avLst/>
          </a:prstGeom>
          <a:noFill/>
        </p:spPr>
        <p:txBody>
          <a:bodyPr wrap="square" rtlCol="0">
            <a:spAutoFit/>
          </a:bodyPr>
          <a:lstStyle/>
          <a:p>
            <a:pPr lvl="0"/>
            <a:r>
              <a:rPr lang="fr-FR" sz="2400" b="1" dirty="0">
                <a:solidFill>
                  <a:prstClr val="white"/>
                </a:solidFill>
                <a:latin typeface="Arial Narrow" panose="020B0606020202030204" pitchFamily="34" charset="0"/>
              </a:rPr>
              <a:t>Utiliser ou ne pas utiliser les données observationnelles communautaires (données issues du monde réel) dans la pratique clinique.</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435136"/>
            <a:ext cx="6993522" cy="830997"/>
          </a:xfrm>
          <a:prstGeom prst="rect">
            <a:avLst/>
          </a:prstGeom>
          <a:noFill/>
        </p:spPr>
        <p:txBody>
          <a:bodyPr wrap="square" rtlCol="0">
            <a:spAutoFit/>
          </a:bodyPr>
          <a:lstStyle/>
          <a:p>
            <a:pPr lvl="0"/>
            <a:r>
              <a:rPr lang="fr-FR" sz="2400" b="1" dirty="0">
                <a:solidFill>
                  <a:prstClr val="white"/>
                </a:solidFill>
                <a:latin typeface="Arial Narrow" panose="020B0606020202030204" pitchFamily="34" charset="0"/>
              </a:rPr>
              <a:t>Discuter des stratégies de traitement utilisées dans le monde réel avec les </a:t>
            </a:r>
            <a:r>
              <a:rPr lang="fr-FR" sz="2400" b="1" dirty="0" err="1">
                <a:solidFill>
                  <a:prstClr val="white"/>
                </a:solidFill>
                <a:latin typeface="Arial Narrow" panose="020B0606020202030204" pitchFamily="34" charset="0"/>
              </a:rPr>
              <a:t>AOD</a:t>
            </a:r>
            <a:endParaRPr lang="fr-FR" sz="2400" b="1" dirty="0">
              <a:solidFill>
                <a:prstClr val="white"/>
              </a:solidFill>
              <a:latin typeface="Arial Narrow" panose="020B0606020202030204" pitchFamily="34" charset="0"/>
            </a:endParaRP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931837"/>
            <a:ext cx="6743170" cy="830997"/>
          </a:xfrm>
          <a:prstGeom prst="rect">
            <a:avLst/>
          </a:prstGeom>
          <a:noFill/>
        </p:spPr>
        <p:txBody>
          <a:bodyPr wrap="square" rtlCol="0">
            <a:spAutoFit/>
          </a:bodyPr>
          <a:lstStyle/>
          <a:p>
            <a:pPr lvl="0"/>
            <a:r>
              <a:rPr lang="fr-FR" sz="2400" b="1" dirty="0">
                <a:solidFill>
                  <a:prstClr val="white"/>
                </a:solidFill>
                <a:latin typeface="Arial Narrow" panose="020B0606020202030204" pitchFamily="34" charset="0"/>
              </a:rPr>
              <a:t>Gérer efficacement l’utilisation et la posologie des </a:t>
            </a:r>
            <a:r>
              <a:rPr lang="fr-FR" sz="2400" b="1" dirty="0" err="1">
                <a:solidFill>
                  <a:prstClr val="white"/>
                </a:solidFill>
                <a:latin typeface="Arial Narrow" panose="020B0606020202030204" pitchFamily="34" charset="0"/>
              </a:rPr>
              <a:t>AOD</a:t>
            </a:r>
            <a:r>
              <a:rPr lang="fr-FR" sz="2400" b="1" dirty="0">
                <a:solidFill>
                  <a:prstClr val="white"/>
                </a:solidFill>
                <a:latin typeface="Arial Narrow" panose="020B0606020202030204" pitchFamily="34" charset="0"/>
              </a:rPr>
              <a:t> chez les patients atteints de FA </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4800" b="1" i="0" u="none" strike="noStrike" kern="1200" cap="none" spc="0" normalizeH="0" baseline="0" dirty="0">
                <a:ln>
                  <a:noFill/>
                </a:ln>
                <a:solidFill>
                  <a:srgbClr val="1B1A5A"/>
                </a:solidFill>
                <a:effectLst/>
                <a:uLnTx/>
                <a:uFillTx/>
                <a:latin typeface="Arial Narrow" panose="020B0606020202030204" pitchFamily="34" charset="0"/>
                <a:ea typeface="+mn-ea"/>
                <a:cs typeface="Aharoni" panose="02010803020104030203" pitchFamily="2" charset="-79"/>
              </a:rPr>
              <a:t>Objectifs</a:t>
            </a:r>
            <a:r>
              <a:rPr kumimoji="0" lang="fr-FR" sz="4800" b="1" i="0" u="none" strike="noStrike" kern="1200" cap="none" spc="0" normalizeH="0" dirty="0">
                <a:ln>
                  <a:noFill/>
                </a:ln>
                <a:solidFill>
                  <a:srgbClr val="1B1A5A"/>
                </a:solidFill>
                <a:effectLst/>
                <a:uLnTx/>
                <a:uFillTx/>
                <a:latin typeface="Arial Narrow" panose="020B0606020202030204" pitchFamily="34" charset="0"/>
                <a:ea typeface="+mn-ea"/>
                <a:cs typeface="Aharoni" panose="02010803020104030203" pitchFamily="2" charset="-79"/>
              </a:rPr>
              <a:t> d’apprentissage</a:t>
            </a:r>
            <a:endParaRPr kumimoji="0" lang="fr-FR" sz="4800" b="1" i="0" u="none" strike="noStrike" kern="1200" cap="none" spc="0" normalizeH="0" baseline="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fr-FR"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Après avoir participé à cette activité, le participant sera </a:t>
            </a:r>
            <a:r>
              <a:rPr lang="fr-FR" sz="2400" b="1" dirty="0">
                <a:solidFill>
                  <a:srgbClr val="99DFEB"/>
                </a:solidFill>
                <a:latin typeface="Arial Narrow" panose="020B0606020202030204" pitchFamily="34" charset="0"/>
                <a:cs typeface="Lato"/>
              </a:rPr>
              <a:t>en mesure de </a:t>
            </a:r>
            <a:r>
              <a:rPr kumimoji="0" lang="fr-FR"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t>
            </a:r>
            <a:br>
              <a:rPr kumimoji="0" lang="fr-FR"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FR"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 </a:t>
            </a:r>
          </a:p>
        </p:txBody>
      </p:sp>
      <p:pic>
        <p:nvPicPr>
          <p:cNvPr id="22" name="4E92DA43-5712-40E9-AFDC-2C1062C78C6F" descr="7646DFF2-B812-4635-AA57-5171E34E5A45@chrc">
            <a:extLst>
              <a:ext uri="{FF2B5EF4-FFF2-40B4-BE49-F238E27FC236}">
                <a16:creationId xmlns:a16="http://schemas.microsoft.com/office/drawing/2014/main" id="{A8ACEF86-E696-4F00-8158-FAC1B5EF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762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4E92DA43-5712-40E9-AFDC-2C1062C78C6F" descr="7646DFF2-B812-4635-AA57-5171E34E5A45@chrc">
            <a:extLst>
              <a:ext uri="{FF2B5EF4-FFF2-40B4-BE49-F238E27FC236}">
                <a16:creationId xmlns:a16="http://schemas.microsoft.com/office/drawing/2014/main" id="{521A6F79-7E47-4E95-A843-9F3DA1E2E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3DBC529-0049-4482-96BD-29D040D9F3A7}"/>
              </a:ext>
            </a:extLst>
          </p:cNvPr>
          <p:cNvPicPr>
            <a:picLocks noChangeAspect="1"/>
          </p:cNvPicPr>
          <p:nvPr/>
        </p:nvPicPr>
        <p:blipFill>
          <a:blip r:embed="rId4"/>
          <a:stretch>
            <a:fillRect/>
          </a:stretch>
        </p:blipFill>
        <p:spPr>
          <a:xfrm>
            <a:off x="3245221" y="2114441"/>
            <a:ext cx="5898779" cy="190985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549009" y="-19262"/>
            <a:ext cx="2744208" cy="1754326"/>
          </a:xfrm>
          <a:prstGeom prst="rect">
            <a:avLst/>
          </a:prstGeom>
          <a:noFill/>
        </p:spPr>
        <p:txBody>
          <a:bodyPr wrap="square">
            <a:spAutoFit/>
          </a:bodyPr>
          <a:lstStyle/>
          <a:p>
            <a:pPr>
              <a:defRPr/>
            </a:pPr>
            <a:r>
              <a:rPr lang="en-US" sz="5400" b="1" dirty="0" err="1">
                <a:solidFill>
                  <a:schemeClr val="bg1"/>
                </a:solidFill>
                <a:latin typeface="Arial Narrow" panose="020B0606020202030204" pitchFamily="34" charset="0"/>
              </a:rPr>
              <a:t>Cas</a:t>
            </a:r>
            <a:r>
              <a:rPr lang="en-US" sz="5400" b="1" dirty="0">
                <a:solidFill>
                  <a:schemeClr val="bg1"/>
                </a:solidFill>
                <a:latin typeface="Arial Narrow" panose="020B0606020202030204" pitchFamily="34" charset="0"/>
              </a:rPr>
              <a:t> n</a:t>
            </a:r>
            <a:r>
              <a:rPr lang="fr-FR" sz="5400" b="1" baseline="30000" dirty="0">
                <a:solidFill>
                  <a:schemeClr val="bg1"/>
                </a:solidFill>
                <a:latin typeface="Arial Narrow" pitchFamily="34" charset="0"/>
              </a:rPr>
              <a:t>o</a:t>
            </a:r>
            <a:r>
              <a:rPr lang="en-US" sz="5400" b="1" dirty="0">
                <a:solidFill>
                  <a:schemeClr val="bg1"/>
                </a:solidFill>
                <a:latin typeface="Arial Narrow" panose="020B0606020202030204" pitchFamily="34" charset="0"/>
              </a:rPr>
              <a:t> 9</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00219"/>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3" name="Picture 2">
            <a:extLst>
              <a:ext uri="{FF2B5EF4-FFF2-40B4-BE49-F238E27FC236}">
                <a16:creationId xmlns:a16="http://schemas.microsoft.com/office/drawing/2014/main" id="{F8B246F1-9286-4DC2-B7E1-1F8793DF5E73}"/>
              </a:ext>
            </a:extLst>
          </p:cNvPr>
          <p:cNvPicPr>
            <a:picLocks noChangeAspect="1"/>
          </p:cNvPicPr>
          <p:nvPr/>
        </p:nvPicPr>
        <p:blipFill>
          <a:blip r:embed="rId7"/>
          <a:stretch>
            <a:fillRect/>
          </a:stretch>
        </p:blipFill>
        <p:spPr>
          <a:xfrm>
            <a:off x="3294855" y="-10683"/>
            <a:ext cx="5847347" cy="1883146"/>
          </a:xfrm>
          <a:prstGeom prst="rect">
            <a:avLst/>
          </a:prstGeom>
        </p:spPr>
      </p:pic>
      <p:pic>
        <p:nvPicPr>
          <p:cNvPr id="7" name="Picture 6">
            <a:extLst>
              <a:ext uri="{FF2B5EF4-FFF2-40B4-BE49-F238E27FC236}">
                <a16:creationId xmlns:a16="http://schemas.microsoft.com/office/drawing/2014/main" id="{9B583C0D-A0A3-4458-A7DE-DB15C49C973B}"/>
              </a:ext>
            </a:extLst>
          </p:cNvPr>
          <p:cNvPicPr>
            <a:picLocks noChangeAspect="1"/>
          </p:cNvPicPr>
          <p:nvPr/>
        </p:nvPicPr>
        <p:blipFill>
          <a:blip r:embed="rId8"/>
          <a:stretch>
            <a:fillRect/>
          </a:stretch>
        </p:blipFill>
        <p:spPr>
          <a:xfrm>
            <a:off x="3296653" y="4336947"/>
            <a:ext cx="5847347" cy="2240684"/>
          </a:xfrm>
          <a:prstGeom prst="rect">
            <a:avLst/>
          </a:prstGeom>
        </p:spPr>
      </p:pic>
      <p:pic>
        <p:nvPicPr>
          <p:cNvPr id="18" name="Picture 17" descr="A person looking at the camera&#10;&#10;Description automatically generated">
            <a:extLst>
              <a:ext uri="{FF2B5EF4-FFF2-40B4-BE49-F238E27FC236}">
                <a16:creationId xmlns:a16="http://schemas.microsoft.com/office/drawing/2014/main" id="{8FE0C13F-462D-4392-B805-E846C9E04A78}"/>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35990" y="946064"/>
            <a:ext cx="3811739" cy="5732856"/>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506186"/>
            <a:ext cx="5657390" cy="4401205"/>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800" b="1" dirty="0">
                <a:latin typeface="Arial Narrow" panose="020B0606020202030204" pitchFamily="34" charset="0"/>
              </a:rPr>
              <a:t>Jean Bella </a:t>
            </a:r>
            <a:r>
              <a:rPr lang="fr-CA" sz="2800" b="1" dirty="0">
                <a:latin typeface="Arial Narrow" panose="020B0606020202030204" pitchFamily="34" charset="0"/>
              </a:rPr>
              <a:t>vous rend une visite de suivi de routine</a:t>
            </a:r>
            <a:r>
              <a:rPr lang="en-CA" sz="2800" b="1" dirty="0">
                <a:latin typeface="Arial Narrow" panose="020B0606020202030204" pitchFamily="34" charset="0"/>
              </a:rPr>
              <a:t> </a:t>
            </a:r>
            <a:br>
              <a:rPr lang="en-CA" sz="2800" b="1" dirty="0">
                <a:latin typeface="Arial Narrow" panose="020B0606020202030204" pitchFamily="34" charset="0"/>
              </a:rPr>
            </a:b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fr-FR" sz="2800" b="1" dirty="0">
                <a:latin typeface="Arial Narrow" pitchFamily="34" charset="0"/>
                <a:ea typeface="Lato" panose="020F0502020204030203" pitchFamily="34" charset="0"/>
                <a:cs typeface="Lato" panose="020F0502020204030203" pitchFamily="34" charset="0"/>
              </a:rPr>
              <a:t>Elle se sent bien en général, mais se plaint de « battements de cœur sautés » occasionnels</a:t>
            </a:r>
          </a:p>
          <a:p>
            <a:pPr marL="342900" indent="-342900">
              <a:buClr>
                <a:srgbClr val="00B0F0"/>
              </a:buClr>
              <a:buFont typeface="Wingdings" panose="05000000000000000000" pitchFamily="2" charset="2"/>
              <a:buChar char="§"/>
            </a:pPr>
            <a:endParaRPr lang="en-CA" sz="2800" b="1" dirty="0">
              <a:latin typeface="Arial Narrow" panose="020B0606020202030204" pitchFamily="34" charset="0"/>
            </a:endParaRPr>
          </a:p>
          <a:p>
            <a:pPr marL="342900" indent="-342900">
              <a:buClr>
                <a:srgbClr val="00B0F0"/>
              </a:buClr>
              <a:buFont typeface="Wingdings" panose="05000000000000000000" pitchFamily="2" charset="2"/>
              <a:buChar char="§"/>
            </a:pPr>
            <a:r>
              <a:rPr lang="fr-BE" sz="2800" b="1" dirty="0">
                <a:latin typeface="Arial Narrow" panose="020B0606020202030204" pitchFamily="34" charset="0"/>
              </a:rPr>
              <a:t>TA 135/75, pouls 75 </a:t>
            </a:r>
            <a:r>
              <a:rPr lang="fr-BE" sz="2800" b="1" dirty="0" err="1">
                <a:latin typeface="Arial Narrow" panose="020B0606020202030204" pitchFamily="34" charset="0"/>
              </a:rPr>
              <a:t>batt</a:t>
            </a:r>
            <a:r>
              <a:rPr lang="fr-BE" sz="2800" b="1" dirty="0">
                <a:latin typeface="Arial Narrow" panose="020B0606020202030204" pitchFamily="34" charset="0"/>
              </a:rPr>
              <a:t>./min -  irrégulièrement irrégulier</a:t>
            </a:r>
          </a:p>
          <a:p>
            <a:pPr marL="342900" indent="-342900">
              <a:buClr>
                <a:srgbClr val="00B0F0"/>
              </a:buClr>
              <a:buFont typeface="Wingdings" panose="05000000000000000000" pitchFamily="2" charset="2"/>
              <a:buChar char="§"/>
            </a:pPr>
            <a:endParaRPr lang="en-CA" sz="2800" b="1" dirty="0">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534348" y="0"/>
            <a:ext cx="2643724" cy="1754326"/>
          </a:xfrm>
          <a:prstGeom prst="rect">
            <a:avLst/>
          </a:prstGeom>
          <a:noFill/>
        </p:spPr>
        <p:txBody>
          <a:bodyPr wrap="square">
            <a:spAutoFit/>
          </a:bodyPr>
          <a:lstStyle/>
          <a:p>
            <a:pPr>
              <a:defRPr/>
            </a:pPr>
            <a:r>
              <a:rPr lang="en-US" sz="5400" b="1" dirty="0" err="1">
                <a:solidFill>
                  <a:schemeClr val="bg1"/>
                </a:solidFill>
                <a:latin typeface="Arial Narrow" panose="020B0606020202030204" pitchFamily="34" charset="0"/>
              </a:rPr>
              <a:t>Cas</a:t>
            </a:r>
            <a:r>
              <a:rPr lang="en-US" sz="5400" b="1" dirty="0">
                <a:solidFill>
                  <a:schemeClr val="bg1"/>
                </a:solidFill>
                <a:latin typeface="Arial Narrow" panose="020B0606020202030204" pitchFamily="34" charset="0"/>
              </a:rPr>
              <a:t> n</a:t>
            </a:r>
            <a:r>
              <a:rPr lang="fr-FR" sz="5400" b="1" baseline="30000" dirty="0">
                <a:solidFill>
                  <a:schemeClr val="bg1"/>
                </a:solidFill>
                <a:latin typeface="Arial Narrow" pitchFamily="34" charset="0"/>
              </a:rPr>
              <a:t>o</a:t>
            </a:r>
            <a:r>
              <a:rPr lang="en-US" sz="5400" b="1" dirty="0">
                <a:solidFill>
                  <a:schemeClr val="bg1"/>
                </a:solidFill>
                <a:latin typeface="Arial Narrow" panose="020B0606020202030204" pitchFamily="34" charset="0"/>
              </a:rPr>
              <a:t> 9</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sp>
        <p:nvSpPr>
          <p:cNvPr id="13" name="TextBox 12">
            <a:extLst>
              <a:ext uri="{FF2B5EF4-FFF2-40B4-BE49-F238E27FC236}">
                <a16:creationId xmlns:a16="http://schemas.microsoft.com/office/drawing/2014/main" id="{2AFE4611-6BB5-4A16-86F8-5664290AFEB8}"/>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2" name="Picture 11" descr="A person looking at the camera&#10;&#10;Description automatically generated">
            <a:extLst>
              <a:ext uri="{FF2B5EF4-FFF2-40B4-BE49-F238E27FC236}">
                <a16:creationId xmlns:a16="http://schemas.microsoft.com/office/drawing/2014/main" id="{D16C4DD1-F97F-4850-88DC-82E915B72935}"/>
              </a:ext>
            </a:extLst>
          </p:cNvPr>
          <p:cNvPicPr>
            <a:picLocks noChangeAspect="1"/>
          </p:cNvPicPr>
          <p:nvPr/>
        </p:nvPicPr>
        <p:blipFill>
          <a:blip r:embed="rId6" cstate="hqprint">
            <a:extLst>
              <a:ext uri="{BEBA8EAE-BF5A-486C-A8C5-ECC9F3942E4B}">
                <a14:imgProps xmlns:a14="http://schemas.microsoft.com/office/drawing/2010/main">
                  <a14:imgLayer r:embed="rId7">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335990" y="946064"/>
            <a:ext cx="3811739" cy="5732856"/>
          </a:xfrm>
          <a:prstGeom prst="rect">
            <a:avLst/>
          </a:prstGeom>
        </p:spPr>
      </p:pic>
      <p:pic>
        <p:nvPicPr>
          <p:cNvPr id="16" name="4E92DA43-5712-40E9-AFDC-2C1062C78C6F" descr="7646DFF2-B812-4635-AA57-5171E34E5A45@chrc">
            <a:extLst>
              <a:ext uri="{FF2B5EF4-FFF2-40B4-BE49-F238E27FC236}">
                <a16:creationId xmlns:a16="http://schemas.microsoft.com/office/drawing/2014/main" id="{41C8C02D-69D9-4C33-8498-3250A15D3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0"/>
</p:tagLst>
</file>

<file path=ppt/tags/tag11.xml><?xml version="1.0" encoding="utf-8"?>
<p:tagLst xmlns:a="http://schemas.openxmlformats.org/drawingml/2006/main" xmlns:r="http://schemas.openxmlformats.org/officeDocument/2006/relationships" xmlns:p="http://schemas.openxmlformats.org/presentationml/2006/main">
  <p:tag name="NUM" val="21"/>
</p:tagLst>
</file>

<file path=ppt/tags/tag12.xml><?xml version="1.0" encoding="utf-8"?>
<p:tagLst xmlns:a="http://schemas.openxmlformats.org/drawingml/2006/main" xmlns:r="http://schemas.openxmlformats.org/officeDocument/2006/relationships" xmlns:p="http://schemas.openxmlformats.org/presentationml/2006/main">
  <p:tag name="NUM" val="22"/>
</p:tagLst>
</file>

<file path=ppt/tags/tag13.xml><?xml version="1.0" encoding="utf-8"?>
<p:tagLst xmlns:a="http://schemas.openxmlformats.org/drawingml/2006/main" xmlns:r="http://schemas.openxmlformats.org/officeDocument/2006/relationships" xmlns:p="http://schemas.openxmlformats.org/presentationml/2006/main">
  <p:tag name="NUM" val="19"/>
</p:tagLst>
</file>

<file path=ppt/tags/tag14.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21"/>
</p:tagLst>
</file>

<file path=ppt/tags/tag4.xml><?xml version="1.0" encoding="utf-8"?>
<p:tagLst xmlns:a="http://schemas.openxmlformats.org/drawingml/2006/main" xmlns:r="http://schemas.openxmlformats.org/officeDocument/2006/relationships" xmlns:p="http://schemas.openxmlformats.org/presentationml/2006/main">
  <p:tag name="NUM" val="22"/>
</p:tagLst>
</file>

<file path=ppt/tags/tag5.xml><?xml version="1.0" encoding="utf-8"?>
<p:tagLst xmlns:a="http://schemas.openxmlformats.org/drawingml/2006/main" xmlns:r="http://schemas.openxmlformats.org/officeDocument/2006/relationships" xmlns:p="http://schemas.openxmlformats.org/presentationml/2006/main">
  <p:tag name="NUM" val="23"/>
</p:tagLst>
</file>

<file path=ppt/tags/tag6.xml><?xml version="1.0" encoding="utf-8"?>
<p:tagLst xmlns:a="http://schemas.openxmlformats.org/drawingml/2006/main" xmlns:r="http://schemas.openxmlformats.org/officeDocument/2006/relationships" xmlns:p="http://schemas.openxmlformats.org/presentationml/2006/main">
  <p:tag name="NUM" val="24"/>
</p:tagLst>
</file>

<file path=ppt/tags/tag7.xml><?xml version="1.0" encoding="utf-8"?>
<p:tagLst xmlns:a="http://schemas.openxmlformats.org/drawingml/2006/main" xmlns:r="http://schemas.openxmlformats.org/officeDocument/2006/relationships" xmlns:p="http://schemas.openxmlformats.org/presentationml/2006/main">
  <p:tag name="NUM" val="25"/>
</p:tagLst>
</file>

<file path=ppt/tags/tag8.xml><?xml version="1.0" encoding="utf-8"?>
<p:tagLst xmlns:a="http://schemas.openxmlformats.org/drawingml/2006/main" xmlns:r="http://schemas.openxmlformats.org/officeDocument/2006/relationships" xmlns:p="http://schemas.openxmlformats.org/presentationml/2006/main">
  <p:tag name="NUM" val="26"/>
</p:tagLst>
</file>

<file path=ppt/tags/tag9.xml><?xml version="1.0" encoding="utf-8"?>
<p:tagLst xmlns:a="http://schemas.openxmlformats.org/drawingml/2006/main" xmlns:r="http://schemas.openxmlformats.org/officeDocument/2006/relationships" xmlns:p="http://schemas.openxmlformats.org/presentationml/2006/main">
  <p:tag name="NUM" val="1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51823</TotalTime>
  <Words>9593</Words>
  <Application>Microsoft Office PowerPoint</Application>
  <PresentationFormat>On-screen Show (4:3)</PresentationFormat>
  <Paragraphs>706</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Agency FB</vt:lpstr>
      <vt:lpstr>Arial</vt:lpstr>
      <vt:lpstr>Arial Narrow</vt:lpstr>
      <vt:lpstr>Calibri</vt:lpstr>
      <vt:lpstr>Candara</vt:lpstr>
      <vt:lpstr>Open Sans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891</cp:revision>
  <cp:lastPrinted>2019-04-08T03:20:32Z</cp:lastPrinted>
  <dcterms:created xsi:type="dcterms:W3CDTF">2018-12-21T21:39:30Z</dcterms:created>
  <dcterms:modified xsi:type="dcterms:W3CDTF">2019-11-19T20:57:56Z</dcterms:modified>
</cp:coreProperties>
</file>